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 id="2147483951" r:id="rId2"/>
    <p:sldMasterId id="2147483972" r:id="rId3"/>
    <p:sldMasterId id="2147484244" r:id="rId4"/>
  </p:sldMasterIdLst>
  <p:notesMasterIdLst>
    <p:notesMasterId r:id="rId14"/>
  </p:notesMasterIdLst>
  <p:handoutMasterIdLst>
    <p:handoutMasterId r:id="rId15"/>
  </p:handoutMasterIdLst>
  <p:sldIdLst>
    <p:sldId id="11317" r:id="rId5"/>
    <p:sldId id="11325" r:id="rId6"/>
    <p:sldId id="11316" r:id="rId7"/>
    <p:sldId id="11319" r:id="rId8"/>
    <p:sldId id="11326" r:id="rId9"/>
    <p:sldId id="11321" r:id="rId10"/>
    <p:sldId id="11336" r:id="rId11"/>
    <p:sldId id="11333" r:id="rId12"/>
    <p:sldId id="11335" r:id="rId13"/>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9CC2E9AE-524F-47BB-BEC1-F503FF5CA12D}">
          <p14:sldIdLst/>
        </p14:section>
        <p14:section name="All Master slides" id="{69C79F6C-AA55-485D-BB9F-DB342B159076}">
          <p14:sldIdLst>
            <p14:sldId id="11317"/>
            <p14:sldId id="11325"/>
            <p14:sldId id="11316"/>
            <p14:sldId id="11319"/>
            <p14:sldId id="11326"/>
            <p14:sldId id="11321"/>
            <p14:sldId id="11336"/>
            <p14:sldId id="11333"/>
            <p14:sldId id="1133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 Hanson" initials="KH" lastIdx="1" clrIdx="0">
    <p:extLst>
      <p:ext uri="{19B8F6BF-5375-455C-9EA6-DF929625EA0E}">
        <p15:presenceInfo xmlns:p15="http://schemas.microsoft.com/office/powerpoint/2012/main" userId="e0a2a7b3147a8175" providerId="Windows Live"/>
      </p:ext>
    </p:extLst>
  </p:cmAuthor>
  <p:cmAuthor id="2" name="Mohammed Samji" initials="MS" lastIdx="1" clrIdx="1">
    <p:extLst>
      <p:ext uri="{19B8F6BF-5375-455C-9EA6-DF929625EA0E}">
        <p15:presenceInfo xmlns:p15="http://schemas.microsoft.com/office/powerpoint/2012/main" userId="dc3e45dd508044d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ACD62"/>
    <a:srgbClr val="AE562C"/>
    <a:srgbClr val="759C6C"/>
    <a:srgbClr val="000000"/>
    <a:srgbClr val="312D2A"/>
    <a:srgbClr val="FCFBFA"/>
    <a:srgbClr val="8B8580"/>
    <a:srgbClr val="E6E3E0"/>
    <a:srgbClr val="D2CD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69" autoAdjust="0"/>
    <p:restoredTop sz="74182" autoAdjust="0"/>
  </p:normalViewPr>
  <p:slideViewPr>
    <p:cSldViewPr snapToGrid="0" showGuides="1">
      <p:cViewPr varScale="1">
        <p:scale>
          <a:sx n="122" d="100"/>
          <a:sy n="122" d="100"/>
        </p:scale>
        <p:origin x="2840" y="192"/>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72" d="100"/>
          <a:sy n="72" d="100"/>
        </p:scale>
        <p:origin x="3800" y="208"/>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t>1/19/23</a:t>
            </a:fld>
            <a:endParaRPr lang="en-US"/>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t>‹#›</a:t>
            </a:fld>
            <a:endParaRPr lang="en-US"/>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t>1/19/23</a:t>
            </a:fld>
            <a:endParaRPr lang="en-US"/>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t>‹#›</a:t>
            </a:fld>
            <a:endParaRPr lang="en-US"/>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1</a:t>
            </a:fld>
            <a:endParaRPr lang="en-US"/>
          </a:p>
        </p:txBody>
      </p:sp>
    </p:spTree>
    <p:extLst>
      <p:ext uri="{BB962C8B-B14F-4D97-AF65-F5344CB8AC3E}">
        <p14:creationId xmlns:p14="http://schemas.microsoft.com/office/powerpoint/2010/main" val="2415477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talk about the performance in dynamic component.  However the performance considerations are generic in every web application and the chapter 18 ”Optimizing Performance” in JET Developer’s Guide outlines the recommendations for JET applications including Dynamic Component.   We will talk on different performance techniques, which tools to use,  how to test and troubleshoot.  Essentially we are trying to standardize on performance analysis of JET applications including Dynamic Components.  </a:t>
            </a:r>
          </a:p>
        </p:txBody>
      </p:sp>
      <p:sp>
        <p:nvSpPr>
          <p:cNvPr id="4" name="Slide Number Placeholder 3"/>
          <p:cNvSpPr>
            <a:spLocks noGrp="1"/>
          </p:cNvSpPr>
          <p:nvPr>
            <p:ph type="sldNum" sz="quarter" idx="5"/>
          </p:nvPr>
        </p:nvSpPr>
        <p:spPr/>
        <p:txBody>
          <a:bodyPr/>
          <a:lstStyle/>
          <a:p>
            <a:fld id="{9EDC5964-3162-43B5-B1EC-63C8D166D7D3}" type="slidenum">
              <a:rPr lang="en-US" smtClean="0"/>
              <a:t>2</a:t>
            </a:fld>
            <a:endParaRPr lang="en-US"/>
          </a:p>
        </p:txBody>
      </p:sp>
    </p:spTree>
    <p:extLst>
      <p:ext uri="{BB962C8B-B14F-4D97-AF65-F5344CB8AC3E}">
        <p14:creationId xmlns:p14="http://schemas.microsoft.com/office/powerpoint/2010/main" val="1456901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JET Developer’s Guide, there is a section on Optimizing Performance.  Adding performance optimizations to an Oracle VB/JET application, some of the areas we want to check is whether the application use</a:t>
            </a:r>
          </a:p>
          <a:p>
            <a:pPr marL="171450" indent="-171450">
              <a:buFont typeface="Arial" panose="020B0604020202020204" pitchFamily="34" charset="0"/>
              <a:buChar char="•"/>
            </a:pPr>
            <a:r>
              <a:rPr lang="en-US" dirty="0"/>
              <a:t>JET Module Bundles</a:t>
            </a:r>
          </a:p>
          <a:p>
            <a:pPr marL="171450" indent="-171450">
              <a:buFont typeface="Arial" panose="020B0604020202020204" pitchFamily="34" charset="0"/>
              <a:buChar char="•"/>
            </a:pPr>
            <a:r>
              <a:rPr lang="en-US" dirty="0"/>
              <a:t>Use minified version of JET Modules</a:t>
            </a:r>
          </a:p>
          <a:p>
            <a:pPr marL="171450" indent="-171450">
              <a:buFont typeface="Arial" panose="020B0604020202020204" pitchFamily="34" charset="0"/>
              <a:buChar char="•"/>
            </a:pPr>
            <a:r>
              <a:rPr lang="en-US" dirty="0"/>
              <a:t>Load JET libraries from CDN (</a:t>
            </a:r>
            <a:r>
              <a:rPr lang="en-US" b="0" i="0" dirty="0">
                <a:solidFill>
                  <a:srgbClr val="1A1816"/>
                </a:solidFill>
                <a:effectLst/>
                <a:latin typeface="Oracle Sans" panose="020B0503020204020204" pitchFamily="34" charset="0"/>
              </a:rPr>
              <a:t>Content Delivery Network</a:t>
            </a:r>
            <a:r>
              <a:rPr lang="en-US" dirty="0"/>
              <a:t>)</a:t>
            </a:r>
          </a:p>
          <a:p>
            <a:pPr marL="171450" indent="-171450">
              <a:buFont typeface="Arial" panose="020B0604020202020204" pitchFamily="34" charset="0"/>
              <a:buChar char="•"/>
            </a:pPr>
            <a:r>
              <a:rPr lang="en-US" dirty="0"/>
              <a:t>Enable compression on web server</a:t>
            </a:r>
          </a:p>
          <a:p>
            <a:pPr marL="171450" indent="-171450">
              <a:buFont typeface="Arial" panose="020B0604020202020204" pitchFamily="34" charset="0"/>
              <a:buChar char="•"/>
            </a:pPr>
            <a:r>
              <a:rPr lang="en-US" dirty="0"/>
              <a:t>Enable cache on web server</a:t>
            </a:r>
          </a:p>
          <a:p>
            <a:pPr marL="171450" indent="-171450">
              <a:buFont typeface="Arial" panose="020B0604020202020204" pitchFamily="34" charset="0"/>
              <a:buChar char="•"/>
            </a:pPr>
            <a:r>
              <a:rPr lang="en-US" dirty="0"/>
              <a:t>Use minified version of CSS</a:t>
            </a:r>
          </a:p>
          <a:p>
            <a:pPr marL="171450" indent="-171450">
              <a:buFont typeface="Arial" panose="020B0604020202020204" pitchFamily="34" charset="0"/>
              <a:buChar char="•"/>
            </a:pPr>
            <a:endParaRPr lang="en-US" dirty="0"/>
          </a:p>
          <a:p>
            <a:pPr marL="0" indent="0">
              <a:buFontTx/>
              <a:buNone/>
            </a:pPr>
            <a:r>
              <a:rPr lang="en-US" dirty="0"/>
              <a:t>Most of these items are pretty self explanatory but many of us may not be taking advantage of them.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3</a:t>
            </a:fld>
            <a:endParaRPr lang="en-US"/>
          </a:p>
        </p:txBody>
      </p:sp>
    </p:spTree>
    <p:extLst>
      <p:ext uri="{BB962C8B-B14F-4D97-AF65-F5344CB8AC3E}">
        <p14:creationId xmlns:p14="http://schemas.microsoft.com/office/powerpoint/2010/main" val="30647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Chrome </a:t>
            </a:r>
            <a:r>
              <a:rPr lang="en-US" dirty="0" err="1"/>
              <a:t>DevTools</a:t>
            </a:r>
            <a:r>
              <a:rPr lang="en-US" dirty="0"/>
              <a:t>,  you can check the performance guidelines that were give in the previous slide.</a:t>
            </a:r>
          </a:p>
          <a:p>
            <a:endParaRPr lang="en-US" dirty="0"/>
          </a:p>
          <a:p>
            <a:pPr algn="l"/>
            <a:r>
              <a:rPr lang="en-US" b="0" i="0" dirty="0">
                <a:solidFill>
                  <a:srgbClr val="172B4D"/>
                </a:solidFill>
                <a:effectLst/>
                <a:latin typeface="-apple-system"/>
              </a:rPr>
              <a:t>To open the </a:t>
            </a:r>
            <a:r>
              <a:rPr lang="en-US" b="0" i="0" dirty="0" err="1">
                <a:solidFill>
                  <a:srgbClr val="172B4D"/>
                </a:solidFill>
                <a:effectLst/>
                <a:latin typeface="-apple-system"/>
              </a:rPr>
              <a:t>DevTools</a:t>
            </a:r>
            <a:r>
              <a:rPr lang="en-US" b="0" i="0" dirty="0">
                <a:solidFill>
                  <a:srgbClr val="172B4D"/>
                </a:solidFill>
                <a:effectLst/>
                <a:latin typeface="-apple-system"/>
              </a:rPr>
              <a:t> window, simply right-click on any web page in Chrome browser and select the "Inspect" menu item.  </a:t>
            </a:r>
            <a:r>
              <a:rPr lang="en-US" b="0" i="0" dirty="0" err="1">
                <a:solidFill>
                  <a:srgbClr val="172B4D"/>
                </a:solidFill>
                <a:effectLst/>
                <a:latin typeface="-apple-system"/>
              </a:rPr>
              <a:t>DevTools</a:t>
            </a:r>
            <a:r>
              <a:rPr lang="en-US" b="0" i="0" dirty="0">
                <a:solidFill>
                  <a:srgbClr val="172B4D"/>
                </a:solidFill>
                <a:effectLst/>
                <a:latin typeface="-apple-system"/>
              </a:rPr>
              <a:t> shows the list of tools at the top.</a:t>
            </a:r>
          </a:p>
          <a:p>
            <a:br>
              <a:rPr lang="en-US" dirty="0"/>
            </a:br>
            <a:r>
              <a:rPr lang="en-US" dirty="0"/>
              <a:t> </a:t>
            </a:r>
          </a:p>
        </p:txBody>
      </p:sp>
      <p:sp>
        <p:nvSpPr>
          <p:cNvPr id="4" name="Slide Number Placeholder 3"/>
          <p:cNvSpPr>
            <a:spLocks noGrp="1"/>
          </p:cNvSpPr>
          <p:nvPr>
            <p:ph type="sldNum" sz="quarter" idx="5"/>
          </p:nvPr>
        </p:nvSpPr>
        <p:spPr/>
        <p:txBody>
          <a:bodyPr/>
          <a:lstStyle/>
          <a:p>
            <a:fld id="{9EDC5964-3162-43B5-B1EC-63C8D166D7D3}" type="slidenum">
              <a:rPr lang="en-US" smtClean="0"/>
              <a:t>4</a:t>
            </a:fld>
            <a:endParaRPr lang="en-US"/>
          </a:p>
        </p:txBody>
      </p:sp>
    </p:spTree>
    <p:extLst>
      <p:ext uri="{BB962C8B-B14F-4D97-AF65-F5344CB8AC3E}">
        <p14:creationId xmlns:p14="http://schemas.microsoft.com/office/powerpoint/2010/main" val="408113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most commonly used JET modules and create a JET module bundle.  These bundles contain the most used JET modules to reduce the number of network requests compared to load them individually.  </a:t>
            </a:r>
          </a:p>
          <a:p>
            <a:endParaRPr lang="en-US" dirty="0"/>
          </a:p>
          <a:p>
            <a:r>
              <a:rPr lang="en-US" dirty="0"/>
              <a:t>oj3rdpartybundle.js (</a:t>
            </a:r>
            <a:r>
              <a:rPr lang="en-US" dirty="0" err="1"/>
              <a:t>jQuery.js</a:t>
            </a:r>
            <a:r>
              <a:rPr lang="en-US" dirty="0"/>
              <a:t>,  </a:t>
            </a:r>
            <a:r>
              <a:rPr lang="en-US" dirty="0" err="1"/>
              <a:t>jQueryUI.js</a:t>
            </a:r>
            <a:r>
              <a:rPr lang="en-US" dirty="0"/>
              <a:t>)</a:t>
            </a:r>
          </a:p>
          <a:p>
            <a:r>
              <a:rPr lang="en-US" dirty="0" err="1"/>
              <a:t>ojcorebundle.js</a:t>
            </a:r>
            <a:endParaRPr lang="en-US" dirty="0"/>
          </a:p>
          <a:p>
            <a:r>
              <a:rPr lang="en-US" dirty="0" err="1"/>
              <a:t>jcommoncomponentsbundle.js</a:t>
            </a:r>
            <a:endParaRPr lang="en-US" dirty="0"/>
          </a:p>
          <a:p>
            <a:endParaRPr lang="en-US" dirty="0"/>
          </a:p>
          <a:p>
            <a:r>
              <a:rPr lang="en-US" dirty="0"/>
              <a:t>You can check if your application is using these bundles,  if not you can update </a:t>
            </a:r>
            <a:r>
              <a:rPr lang="en-US" dirty="0" err="1"/>
              <a:t>requirejs</a:t>
            </a:r>
            <a:r>
              <a:rPr lang="en-US" dirty="0"/>
              <a:t> in app-</a:t>
            </a:r>
            <a:r>
              <a:rPr lang="en-US" dirty="0" err="1"/>
              <a:t>flow.json</a:t>
            </a:r>
            <a:r>
              <a:rPr lang="en-US" dirty="0"/>
              <a:t>.  Similarly you need to check if you are using minified version of JET and loading JET libraries from CDN.  All minified version of JS are loaded from /min directory whereas all debug version of JS are loaded from /debug directory.    In order to confirm if compression is enabled at the web server,  just look at the response for content-encoding=</a:t>
            </a:r>
            <a:r>
              <a:rPr lang="en-US" dirty="0" err="1"/>
              <a:t>gzip</a:t>
            </a:r>
            <a:r>
              <a:rPr lang="en-US" dirty="0"/>
              <a:t>.  In order to confirm if cache is enabled in the web server,  just look at “from disk cache”.  You will need to look at number of request and bytes of data transferred (cold case versus warm case).    You should only load application modules on the right level and right page not at application shell level.  Because if load them at application shell level,  that means they are being loaded every single page exist in your application.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5</a:t>
            </a:fld>
            <a:endParaRPr lang="en-US"/>
          </a:p>
        </p:txBody>
      </p:sp>
    </p:spTree>
    <p:extLst>
      <p:ext uri="{BB962C8B-B14F-4D97-AF65-F5344CB8AC3E}">
        <p14:creationId xmlns:p14="http://schemas.microsoft.com/office/powerpoint/2010/main" val="182028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dirty="0">
                <a:solidFill>
                  <a:srgbClr val="000000"/>
                </a:solidFill>
                <a:effectLst/>
                <a:latin typeface="Helvetica Neue" panose="02000503000000020004" pitchFamily="2" charset="0"/>
              </a:rPr>
              <a:t>.</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6</a:t>
            </a:fld>
            <a:endParaRPr lang="en-US"/>
          </a:p>
        </p:txBody>
      </p:sp>
    </p:spTree>
    <p:extLst>
      <p:ext uri="{BB962C8B-B14F-4D97-AF65-F5344CB8AC3E}">
        <p14:creationId xmlns:p14="http://schemas.microsoft.com/office/powerpoint/2010/main" val="4167641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it is preferred to run Lighthouse from a command line.  </a:t>
            </a:r>
          </a:p>
        </p:txBody>
      </p:sp>
      <p:sp>
        <p:nvSpPr>
          <p:cNvPr id="4" name="Slide Number Placeholder 3"/>
          <p:cNvSpPr>
            <a:spLocks noGrp="1"/>
          </p:cNvSpPr>
          <p:nvPr>
            <p:ph type="sldNum" sz="quarter" idx="5"/>
          </p:nvPr>
        </p:nvSpPr>
        <p:spPr/>
        <p:txBody>
          <a:bodyPr/>
          <a:lstStyle/>
          <a:p>
            <a:fld id="{9EDC5964-3162-43B5-B1EC-63C8D166D7D3}" type="slidenum">
              <a:rPr lang="en-US" smtClean="0"/>
              <a:t>7</a:t>
            </a:fld>
            <a:endParaRPr lang="en-US"/>
          </a:p>
        </p:txBody>
      </p:sp>
    </p:spTree>
    <p:extLst>
      <p:ext uri="{BB962C8B-B14F-4D97-AF65-F5344CB8AC3E}">
        <p14:creationId xmlns:p14="http://schemas.microsoft.com/office/powerpoint/2010/main" val="2480149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8</a:t>
            </a:fld>
            <a:endParaRPr lang="en-US"/>
          </a:p>
        </p:txBody>
      </p:sp>
    </p:spTree>
    <p:extLst>
      <p:ext uri="{BB962C8B-B14F-4D97-AF65-F5344CB8AC3E}">
        <p14:creationId xmlns:p14="http://schemas.microsoft.com/office/powerpoint/2010/main" val="1135831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demo demonstrates the dynamic components specifically dynamic form capability in a real world use case.  As a HR representative,  I want to be able to access employee information in my organization.  I want to display basic information for that employee and with a click action,  I want to drill down more details about the same employee.  The connection between basic information and detailed information is driven with a rule in Visual Builder Design Time.  The rule expression can be incorporated as part of the layout definition in the same dynamic form.  </a:t>
            </a:r>
          </a:p>
        </p:txBody>
      </p:sp>
      <p:sp>
        <p:nvSpPr>
          <p:cNvPr id="4" name="Slide Number Placeholder 3"/>
          <p:cNvSpPr>
            <a:spLocks noGrp="1"/>
          </p:cNvSpPr>
          <p:nvPr>
            <p:ph type="sldNum" sz="quarter" idx="5"/>
          </p:nvPr>
        </p:nvSpPr>
        <p:spPr/>
        <p:txBody>
          <a:bodyPr/>
          <a:lstStyle/>
          <a:p>
            <a:fld id="{9EDC5964-3162-43B5-B1EC-63C8D166D7D3}" type="slidenum">
              <a:rPr lang="en-US" smtClean="0"/>
              <a:t>9</a:t>
            </a:fld>
            <a:endParaRPr lang="en-US"/>
          </a:p>
        </p:txBody>
      </p:sp>
    </p:spTree>
    <p:extLst>
      <p:ext uri="{BB962C8B-B14F-4D97-AF65-F5344CB8AC3E}">
        <p14:creationId xmlns:p14="http://schemas.microsoft.com/office/powerpoint/2010/main" val="30115338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3.xml"/><Relationship Id="rId4" Type="http://schemas.openxmlformats.org/officeDocument/2006/relationships/image" Target="../media/image51.png"/></Relationships>
</file>

<file path=ppt/slideLayouts/_rels/slideLayout123.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52.png"/><Relationship Id="rId1" Type="http://schemas.openxmlformats.org/officeDocument/2006/relationships/slideMaster" Target="../slideMasters/slideMaster3.xml"/><Relationship Id="rId4" Type="http://schemas.openxmlformats.org/officeDocument/2006/relationships/hyperlink" Target="mailto:mailto:quietperiod_ww_grp@oracle.com" TargetMode="Externa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5.png"/><Relationship Id="rId1" Type="http://schemas.openxmlformats.org/officeDocument/2006/relationships/slideMaster" Target="../slideMasters/slideMaster3.xml"/><Relationship Id="rId4" Type="http://schemas.openxmlformats.org/officeDocument/2006/relationships/image" Target="../media/image56.jp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5.png"/><Relationship Id="rId1" Type="http://schemas.openxmlformats.org/officeDocument/2006/relationships/slideMaster" Target="../slideMasters/slideMaster3.xml"/><Relationship Id="rId4" Type="http://schemas.openxmlformats.org/officeDocument/2006/relationships/image" Target="../media/image56.jp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5.png"/><Relationship Id="rId1" Type="http://schemas.openxmlformats.org/officeDocument/2006/relationships/slideMaster" Target="../slideMasters/slideMaster3.xml"/><Relationship Id="rId4" Type="http://schemas.openxmlformats.org/officeDocument/2006/relationships/image" Target="../media/image56.jp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5.png"/><Relationship Id="rId1" Type="http://schemas.openxmlformats.org/officeDocument/2006/relationships/slideMaster" Target="../slideMasters/slideMaster3.xml"/><Relationship Id="rId4" Type="http://schemas.openxmlformats.org/officeDocument/2006/relationships/image" Target="../media/image56.jp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5.png"/><Relationship Id="rId1" Type="http://schemas.openxmlformats.org/officeDocument/2006/relationships/slideMaster" Target="../slideMasters/slideMaster3.xml"/><Relationship Id="rId4" Type="http://schemas.openxmlformats.org/officeDocument/2006/relationships/image" Target="../media/image56.jp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49.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hyperlink" Target="mailto:mailto:quietperiod_ww_grp@oracle.com"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50.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hyperlink" Target="mailto:mailto:quietperiod_ww_grp@oracle.com" TargetMode="Externa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5.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9.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3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 Id="rId6" Type="http://schemas.openxmlformats.org/officeDocument/2006/relationships/image" Target="../media/image39.jpeg"/><Relationship Id="rId5" Type="http://schemas.openxmlformats.org/officeDocument/2006/relationships/image" Target="../media/image5.svg"/><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2.png"/><Relationship Id="rId1" Type="http://schemas.openxmlformats.org/officeDocument/2006/relationships/slideMaster" Target="../slideMasters/slideMaster3.xml"/><Relationship Id="rId6" Type="http://schemas.openxmlformats.org/officeDocument/2006/relationships/image" Target="../media/image39.jpeg"/><Relationship Id="rId5" Type="http://schemas.openxmlformats.org/officeDocument/2006/relationships/image" Target="../media/image7.svg"/><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7521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7473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25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27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19994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18797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9722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36903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7706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43651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5587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37657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2714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89433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8053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2638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5822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59950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460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81495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2789816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09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072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2C5967"/>
                </a:solidFill>
                <a:hlinkClick r:id="rId2">
                  <a:extLst>
                    <a:ext uri="{A12FA001-AC4F-418D-AE19-62706E023703}">
                      <ahyp:hlinkClr xmlns:ahyp="http://schemas.microsoft.com/office/drawing/2018/hyperlinkcolor" val="tx"/>
                    </a:ext>
                  </a:extLst>
                </a:hlinkClick>
              </a:rPr>
              <a:t>Safe Harbor Confluence Page</a:t>
            </a:r>
            <a:endParaRPr lang="en-US" dirty="0">
              <a:solidFill>
                <a:srgbClr val="2C5967"/>
              </a:solidFill>
            </a:endParaRPr>
          </a:p>
          <a:p>
            <a:r>
              <a:rPr lang="en-US" dirty="0"/>
              <a:t>Contact for Forward Looking Statement: </a:t>
            </a:r>
            <a:r>
              <a:rPr lang="en-US" u="sng" dirty="0">
                <a:solidFill>
                  <a:srgbClr val="2C5967"/>
                </a:solidFill>
                <a:hlinkClick r:id="rId3">
                  <a:extLst>
                    <a:ext uri="{A12FA001-AC4F-418D-AE19-62706E023703}">
                      <ahyp:hlinkClr xmlns:ahyp="http://schemas.microsoft.com/office/drawing/2018/hyperlinkcolor" val="tx"/>
                    </a:ext>
                  </a:extLst>
                </a:hlinkClick>
              </a:rPr>
              <a:t>quietperiod_ww_grp@oracle.com</a:t>
            </a:r>
            <a:endParaRPr lang="en-US" dirty="0">
              <a:solidFill>
                <a:srgbClr val="2C5967"/>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35827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ACD62"/>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FACD62"/>
              </a:solidFill>
            </a:endParaRPr>
          </a:p>
          <a:p>
            <a:r>
              <a:rPr lang="en-US" dirty="0"/>
              <a:t>Contact for Forward Looking Statement: </a:t>
            </a:r>
            <a:r>
              <a:rPr lang="en-US" u="sng" dirty="0">
                <a:solidFill>
                  <a:srgbClr val="FACD62"/>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FACD62"/>
              </a:solidFill>
            </a:endParaRPr>
          </a:p>
        </p:txBody>
      </p:sp>
    </p:spTree>
    <p:extLst>
      <p:ext uri="{BB962C8B-B14F-4D97-AF65-F5344CB8AC3E}">
        <p14:creationId xmlns:p14="http://schemas.microsoft.com/office/powerpoint/2010/main" val="346663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1178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2049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2020,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4718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86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791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25799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5030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54784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7296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88638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1152182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2474987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393904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userDrawn="1">
  <p:cSld name="1_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04ED8D0D-9633-5F4D-A28C-1584C0DFFEE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29000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1_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8F5FEAFC-E730-6143-955B-B888D65BB03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8404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1_Light - Title/Subtitle 2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2F2253F-E2CD-F84C-B073-F9A6ABBAA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B0B28D38-F083-CA40-B16E-54DA45441E8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87088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3737808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1_Light - Title/Subtitle 3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70EC8FB-8F52-1849-8B54-6C3C260AEC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E2B63F06-EA27-0644-94D3-23B5E702495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8830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1_Light - Title/Subtitle 1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96552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1_Light - Metric">
    <p:bg>
      <p:bgPr>
        <a:solidFill>
          <a:schemeClr val="bg2"/>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67F91AEC-142C-5447-8ED9-47FD9D73D827}"/>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  Confidential: Internal/Restricted/Highly Restricted</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5"/>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233423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74864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782167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416893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val="1"/>
              </a:ext>
            </a:extLst>
          </p:cNvPr>
          <p:cNvCxnSpPr>
            <a:cxnSpLocks/>
          </p:cNvCxnSpPr>
          <p:nvPr/>
        </p:nvCxnSpPr>
        <p:spPr>
          <a:xfrm flipH="1">
            <a:off x="768095" y="1545865"/>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25790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43544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85207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6204016" y="3522920"/>
            <a:ext cx="5987984" cy="2643963"/>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endParaRPr lang="en-US"/>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fld id="{4C034832-8907-114E-B111-D92223234D1C}" type="datetimeFigureOut">
              <a:rPr lang="en-US" smtClean="0"/>
              <a:t>1/19/23</a:t>
            </a:fld>
            <a:endParaRPr lang="en-US"/>
          </a:p>
        </p:txBody>
      </p:sp>
      <p:sp>
        <p:nvSpPr>
          <p:cNvPr id="9" name="Title">
            <a:extLst>
              <a:ext uri="{FF2B5EF4-FFF2-40B4-BE49-F238E27FC236}">
                <a16:creationId xmlns:a16="http://schemas.microsoft.com/office/drawing/2014/main" id="{E675BE2B-C27E-4CED-BCE9-B962CB55638E}"/>
              </a:ext>
            </a:extLst>
          </p:cNvPr>
          <p:cNvSpPr txBox="1"/>
          <p:nvPr/>
        </p:nvSpPr>
        <p:spPr>
          <a:xfrm>
            <a:off x="766762" y="437642"/>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1797F9BD-5624-44A9-A586-BE23136FC0D3}"/>
              </a:ext>
            </a:extLst>
          </p:cNvPr>
          <p:cNvSpPr txBox="1"/>
          <p:nvPr/>
        </p:nvSpPr>
        <p:spPr>
          <a:xfrm>
            <a:off x="766762" y="1834754"/>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00688C"/>
              </a:solidFill>
            </a:endParaRPr>
          </a:p>
        </p:txBody>
      </p:sp>
    </p:spTree>
    <p:extLst>
      <p:ext uri="{BB962C8B-B14F-4D97-AF65-F5344CB8AC3E}">
        <p14:creationId xmlns:p14="http://schemas.microsoft.com/office/powerpoint/2010/main" val="350509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6204016" y="3429000"/>
            <a:ext cx="5987984" cy="2787502"/>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endParaRPr lang="en-US"/>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fld id="{4C034832-8907-114E-B111-D92223234D1C}" type="datetimeFigureOut">
              <a:rPr lang="en-US" smtClean="0"/>
              <a:t>1/19/23</a:t>
            </a:fld>
            <a:endParaRPr lang="en-US"/>
          </a:p>
        </p:txBody>
      </p:sp>
      <p:sp>
        <p:nvSpPr>
          <p:cNvPr id="9" name="Title">
            <a:extLst>
              <a:ext uri="{FF2B5EF4-FFF2-40B4-BE49-F238E27FC236}">
                <a16:creationId xmlns:a16="http://schemas.microsoft.com/office/drawing/2014/main" id="{DBE17E23-83CA-42FE-BBEB-EA1F382FD97B}"/>
              </a:ext>
            </a:extLst>
          </p:cNvPr>
          <p:cNvSpPr txBox="1"/>
          <p:nvPr/>
        </p:nvSpPr>
        <p:spPr>
          <a:xfrm>
            <a:off x="766762" y="437638"/>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98590942-B202-4AFF-AF73-7A7248A0FFB1}"/>
              </a:ext>
            </a:extLst>
          </p:cNvPr>
          <p:cNvSpPr txBox="1"/>
          <p:nvPr/>
        </p:nvSpPr>
        <p:spPr>
          <a:xfrm>
            <a:off x="766762" y="1834750"/>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0CC71"/>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F0CC71"/>
              </a:solidFill>
            </a:endParaRPr>
          </a:p>
          <a:p>
            <a:r>
              <a:rPr lang="en-US" dirty="0"/>
              <a:t>Contact for Forward Looking Statement: </a:t>
            </a:r>
            <a:r>
              <a:rPr lang="en-US" u="sng" dirty="0">
                <a:solidFill>
                  <a:srgbClr val="F0CC71"/>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221333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69E6AAEF-41E4-2746-88AA-17773B477097}" type="slidenum">
              <a:rPr lang="en-US" smtClean="0"/>
              <a:t>‹#›</a:t>
            </a:fld>
            <a:endParaRPr lang="en-US"/>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endParaRPr lang="en-US"/>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fld id="{4C034832-8907-114E-B111-D92223234D1C}" type="datetimeFigureOut">
              <a:rPr lang="en-US" smtClean="0"/>
              <a:t>1/19/23</a:t>
            </a:fld>
            <a:endParaRPr lang="en-US"/>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5087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69E6AAEF-41E4-2746-88AA-17773B477097}" type="slidenum">
              <a:rPr lang="en-US" smtClean="0"/>
              <a:t>‹#›</a:t>
            </a:fld>
            <a:endParaRPr lang="en-US"/>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endParaRPr lang="en-US"/>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fld id="{4C034832-8907-114E-B111-D92223234D1C}" type="datetimeFigureOut">
              <a:rPr lang="en-US" smtClean="0"/>
              <a:t>1/19/23</a:t>
            </a:fld>
            <a:endParaRPr lang="en-US"/>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10784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68309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381928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55864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p:nvPicPr>
        <p:blipFill rotWithShape="1">
          <a:blip r:embed="rId2">
            <a:alphaModFix amt="80000"/>
            <a:extLst>
              <a:ext uri="{28A0092B-C50C-407E-A947-70E740481C1C}">
                <a14:useLocalDpi xmlns:a14="http://schemas.microsoft.com/office/drawing/2010/main" val="0"/>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4082133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p:nvPicPr>
        <p:blipFill rotWithShape="1">
          <a:blip r:embed="rId2" cstate="email">
            <a:alphaModFix amt="30000"/>
            <a:extLst>
              <a:ext uri="{28A0092B-C50C-407E-A947-70E740481C1C}">
                <a14:useLocalDpi xmlns:a14="http://schemas.microsoft.com/office/drawing/2010/main" val="0"/>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69E6AAEF-41E4-2746-88AA-17773B477097}" type="slidenum">
              <a:rPr lang="en-US" smtClean="0"/>
              <a:t>‹#›</a:t>
            </a:fld>
            <a:endParaRPr lang="en-US"/>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endParaRPr lang="en-US"/>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31348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69E6AAEF-41E4-2746-88AA-17773B477097}" type="slidenum">
              <a:rPr lang="en-US" smtClean="0"/>
              <a:t>‹#›</a:t>
            </a:fld>
            <a:endParaRPr lang="en-US"/>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endParaRPr lang="en-US"/>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7532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fld id="{4C034832-8907-114E-B111-D92223234D1C}" type="datetimeFigureOut">
              <a:rPr lang="en-US" smtClean="0"/>
              <a:t>1/19/23</a:t>
            </a:fld>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2022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fld id="{4C034832-8907-114E-B111-D92223234D1C}" type="datetimeFigureOut">
              <a:rPr lang="en-US" smtClean="0"/>
              <a:t>1/19/23</a:t>
            </a:fld>
            <a:endParaRPr lang="en-US"/>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73985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69E6AAEF-41E4-2746-88AA-17773B477097}" type="slidenum">
              <a:rPr lang="en-US" smtClean="0"/>
              <a:t>‹#›</a:t>
            </a:fld>
            <a:endParaRPr lang="en-US"/>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endParaRPr lang="en-US"/>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90679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69E6AAEF-41E4-2746-88AA-17773B477097}" type="slidenum">
              <a:rPr lang="en-US" smtClean="0"/>
              <a:t>‹#›</a:t>
            </a:fld>
            <a:endParaRPr lang="en-US"/>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endParaRPr lang="en-US"/>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377997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fld id="{4C034832-8907-114E-B111-D92223234D1C}" type="datetimeFigureOut">
              <a:rPr lang="en-US" smtClean="0"/>
              <a:t>1/19/23</a:t>
            </a:fld>
            <a:endParaRPr lang="en-US"/>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01907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fld id="{4C034832-8907-114E-B111-D92223234D1C}" type="datetimeFigureOut">
              <a:rPr lang="en-US" smtClean="0"/>
              <a:t>1/19/23</a:t>
            </a:fld>
            <a:endParaRPr lang="en-US"/>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59474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98313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031245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61453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453626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42825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endParaRPr lang="en-US"/>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67546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83648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402284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257457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77596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096002" y="1827373"/>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760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921489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6694964" y="508001"/>
            <a:ext cx="5101904" cy="131984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723741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57181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5734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4023114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6694964" y="508001"/>
            <a:ext cx="5101904" cy="124282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184550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680560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0343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73350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6694964" y="508000"/>
            <a:ext cx="5101904" cy="127118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226278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993969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6694964" y="311891"/>
            <a:ext cx="5101904" cy="146729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315818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50306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p:nvPicPr>
        <p:blipFill rotWithShape="1">
          <a:blip r:embed="rId2" cstate="email">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52879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616057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endParaRPr lang="en-US"/>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11250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69E6AAEF-41E4-2746-88AA-17773B477097}" type="slidenum">
              <a:rPr lang="en-US" smtClean="0"/>
              <a:t>‹#›</a:t>
            </a:fld>
            <a:endParaRPr lang="en-US"/>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endParaRPr lang="en-US"/>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3005063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171000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703072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345803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286020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4082920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547980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2528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853509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77296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83524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3548381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18FF-1F01-D04D-808B-75A5C82AAD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2A47CC-B503-F04E-87CD-D7AE092236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5ED123-5E35-1843-8B50-7AEE8B71EC8A}"/>
              </a:ext>
            </a:extLst>
          </p:cNvPr>
          <p:cNvSpPr>
            <a:spLocks noGrp="1"/>
          </p:cNvSpPr>
          <p:nvPr>
            <p:ph type="dt" sz="half" idx="10"/>
          </p:nvPr>
        </p:nvSpPr>
        <p:spPr/>
        <p:txBody>
          <a:bodyPr/>
          <a:lstStyle/>
          <a:p>
            <a:fld id="{4C034832-8907-114E-B111-D92223234D1C}" type="datetimeFigureOut">
              <a:rPr lang="en-US" smtClean="0"/>
              <a:t>1/19/23</a:t>
            </a:fld>
            <a:endParaRPr lang="en-US"/>
          </a:p>
        </p:txBody>
      </p:sp>
      <p:sp>
        <p:nvSpPr>
          <p:cNvPr id="5" name="Footer Placeholder 4">
            <a:extLst>
              <a:ext uri="{FF2B5EF4-FFF2-40B4-BE49-F238E27FC236}">
                <a16:creationId xmlns:a16="http://schemas.microsoft.com/office/drawing/2014/main" id="{00DB978F-E8F7-A841-A4AB-4D533699B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6C6E4D-54F6-164B-9AA7-D7CCEFDB3B96}"/>
              </a:ext>
            </a:extLst>
          </p:cNvPr>
          <p:cNvSpPr>
            <a:spLocks noGrp="1"/>
          </p:cNvSpPr>
          <p:nvPr>
            <p:ph type="sldNum" sz="quarter" idx="12"/>
          </p:nvPr>
        </p:nvSpPr>
        <p:spPr/>
        <p:txBody>
          <a:bodyPr/>
          <a:lstStyle/>
          <a:p>
            <a:fld id="{69E6AAEF-41E4-2746-88AA-17773B477097}" type="slidenum">
              <a:rPr lang="en-US" smtClean="0"/>
              <a:t>‹#›</a:t>
            </a:fld>
            <a:endParaRPr lang="en-US"/>
          </a:p>
        </p:txBody>
      </p:sp>
    </p:spTree>
    <p:extLst>
      <p:ext uri="{BB962C8B-B14F-4D97-AF65-F5344CB8AC3E}">
        <p14:creationId xmlns:p14="http://schemas.microsoft.com/office/powerpoint/2010/main" val="12822297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guide id="3" pos="620" userDrawn="1">
          <p15:clr>
            <a:srgbClr val="FBAE40"/>
          </p15:clr>
        </p15:guide>
        <p15:guide id="4" orient="horz" pos="100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373"/>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6694964" y="508001"/>
            <a:ext cx="5101904" cy="131984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6694964" y="508001"/>
            <a:ext cx="5101904" cy="124282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val="1"/>
              </a:ext>
            </a:extLst>
          </p:cNvPr>
          <p:cNvCxnSpPr>
            <a:cxnSpLocks/>
          </p:cNvCxnSpPr>
          <p:nvPr userDrawn="1"/>
        </p:nvCxnSpPr>
        <p:spPr>
          <a:xfrm flipH="1">
            <a:off x="768095" y="1545865"/>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6694964" y="508000"/>
            <a:ext cx="5101904" cy="127118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6694964" y="311891"/>
            <a:ext cx="5101904" cy="146729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r>
              <a:rPr lang="en-US"/>
              <a:t>[Date]</a:t>
            </a:r>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9526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97187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26473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7292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8375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442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3451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807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8139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userDrawn="1"/>
        </p:nvSpPr>
        <p:spPr>
          <a:xfrm>
            <a:off x="0" y="0"/>
            <a:ext cx="12192000"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331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6204016" y="3522920"/>
            <a:ext cx="5987984" cy="2643963"/>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66762"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2182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6193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150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85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0696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8925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1623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56698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64636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4483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6204016" y="3429000"/>
            <a:ext cx="5987984" cy="2787502"/>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71525"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71525"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72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2020,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7536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60401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226407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4965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16388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40404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95201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584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0316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9020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91712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0190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6347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56568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59539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7106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2020,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1337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81814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2020,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0399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image" Target="../media/image25.jpg"/><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theme" Target="../theme/theme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05.xml"/><Relationship Id="rId21" Type="http://schemas.openxmlformats.org/officeDocument/2006/relationships/slideLayout" Target="../slideLayouts/slideLayout100.xml"/><Relationship Id="rId34" Type="http://schemas.openxmlformats.org/officeDocument/2006/relationships/slideLayout" Target="../slideLayouts/slideLayout113.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50" Type="http://schemas.openxmlformats.org/officeDocument/2006/relationships/slideLayout" Target="../slideLayouts/slideLayout129.xml"/><Relationship Id="rId55" Type="http://schemas.openxmlformats.org/officeDocument/2006/relationships/slideLayout" Target="../slideLayouts/slideLayout134.xml"/><Relationship Id="rId63" Type="http://schemas.openxmlformats.org/officeDocument/2006/relationships/slideLayout" Target="../slideLayouts/slideLayout142.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9" Type="http://schemas.openxmlformats.org/officeDocument/2006/relationships/slideLayout" Target="../slideLayouts/slideLayout108.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53" Type="http://schemas.openxmlformats.org/officeDocument/2006/relationships/slideLayout" Target="../slideLayouts/slideLayout132.xml"/><Relationship Id="rId58" Type="http://schemas.openxmlformats.org/officeDocument/2006/relationships/slideLayout" Target="../slideLayouts/slideLayout137.xml"/><Relationship Id="rId5" Type="http://schemas.openxmlformats.org/officeDocument/2006/relationships/slideLayout" Target="../slideLayouts/slideLayout84.xml"/><Relationship Id="rId61" Type="http://schemas.openxmlformats.org/officeDocument/2006/relationships/slideLayout" Target="../slideLayouts/slideLayout140.xml"/><Relationship Id="rId19" Type="http://schemas.openxmlformats.org/officeDocument/2006/relationships/slideLayout" Target="../slideLayouts/slideLayout9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56" Type="http://schemas.openxmlformats.org/officeDocument/2006/relationships/slideLayout" Target="../slideLayouts/slideLayout135.xml"/><Relationship Id="rId64" Type="http://schemas.openxmlformats.org/officeDocument/2006/relationships/theme" Target="../theme/theme3.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59" Type="http://schemas.openxmlformats.org/officeDocument/2006/relationships/slideLayout" Target="../slideLayouts/slideLayout138.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54" Type="http://schemas.openxmlformats.org/officeDocument/2006/relationships/slideLayout" Target="../slideLayouts/slideLayout133.xml"/><Relationship Id="rId62" Type="http://schemas.openxmlformats.org/officeDocument/2006/relationships/slideLayout" Target="../slideLayouts/slideLayout14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 Id="rId57" Type="http://schemas.openxmlformats.org/officeDocument/2006/relationships/slideLayout" Target="../slideLayouts/slideLayout136.xml"/><Relationship Id="rId10" Type="http://schemas.openxmlformats.org/officeDocument/2006/relationships/slideLayout" Target="../slideLayouts/slideLayout89.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60" Type="http://schemas.openxmlformats.org/officeDocument/2006/relationships/slideLayout" Target="../slideLayouts/slideLayout139.xml"/><Relationship Id="rId65" Type="http://schemas.openxmlformats.org/officeDocument/2006/relationships/image" Target="../media/image1.emf"/><Relationship Id="rId4" Type="http://schemas.openxmlformats.org/officeDocument/2006/relationships/slideLayout" Target="../slideLayouts/slideLayout83.xml"/><Relationship Id="rId9" Type="http://schemas.openxmlformats.org/officeDocument/2006/relationships/slideLayout" Target="../slideLayouts/slideLayout88.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9"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slideLayout" Target="../slideLayouts/slideLayout181.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slideLayout" Target="../slideLayouts/slideLayout184.xml"/><Relationship Id="rId47" Type="http://schemas.openxmlformats.org/officeDocument/2006/relationships/slideLayout" Target="../slideLayouts/slideLayout189.xml"/><Relationship Id="rId50" Type="http://schemas.openxmlformats.org/officeDocument/2006/relationships/slideLayout" Target="../slideLayouts/slideLayout192.xml"/><Relationship Id="rId55" Type="http://schemas.openxmlformats.org/officeDocument/2006/relationships/slideLayout" Target="../slideLayouts/slideLayout197.xml"/><Relationship Id="rId63" Type="http://schemas.openxmlformats.org/officeDocument/2006/relationships/image" Target="../media/image2.jpeg"/><Relationship Id="rId7" Type="http://schemas.openxmlformats.org/officeDocument/2006/relationships/slideLayout" Target="../slideLayouts/slideLayout14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9" Type="http://schemas.openxmlformats.org/officeDocument/2006/relationships/slideLayout" Target="../slideLayouts/slideLayout171.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45" Type="http://schemas.openxmlformats.org/officeDocument/2006/relationships/slideLayout" Target="../slideLayouts/slideLayout187.xml"/><Relationship Id="rId53" Type="http://schemas.openxmlformats.org/officeDocument/2006/relationships/slideLayout" Target="../slideLayouts/slideLayout195.xml"/><Relationship Id="rId58" Type="http://schemas.openxmlformats.org/officeDocument/2006/relationships/slideLayout" Target="../slideLayouts/slideLayout200.xml"/><Relationship Id="rId5" Type="http://schemas.openxmlformats.org/officeDocument/2006/relationships/slideLayout" Target="../slideLayouts/slideLayout147.xml"/><Relationship Id="rId61" Type="http://schemas.openxmlformats.org/officeDocument/2006/relationships/theme" Target="../theme/theme4.xml"/><Relationship Id="rId19" Type="http://schemas.openxmlformats.org/officeDocument/2006/relationships/slideLayout" Target="../slideLayouts/slideLayout16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slideLayout" Target="../slideLayouts/slideLayout185.xml"/><Relationship Id="rId48" Type="http://schemas.openxmlformats.org/officeDocument/2006/relationships/slideLayout" Target="../slideLayouts/slideLayout190.xml"/><Relationship Id="rId56" Type="http://schemas.openxmlformats.org/officeDocument/2006/relationships/slideLayout" Target="../slideLayouts/slideLayout198.xml"/><Relationship Id="rId8" Type="http://schemas.openxmlformats.org/officeDocument/2006/relationships/slideLayout" Target="../slideLayouts/slideLayout150.xml"/><Relationship Id="rId51" Type="http://schemas.openxmlformats.org/officeDocument/2006/relationships/slideLayout" Target="../slideLayouts/slideLayout193.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46" Type="http://schemas.openxmlformats.org/officeDocument/2006/relationships/slideLayout" Target="../slideLayouts/slideLayout188.xml"/><Relationship Id="rId59" Type="http://schemas.openxmlformats.org/officeDocument/2006/relationships/slideLayout" Target="../slideLayouts/slideLayout201.xml"/><Relationship Id="rId20" Type="http://schemas.openxmlformats.org/officeDocument/2006/relationships/slideLayout" Target="../slideLayouts/slideLayout162.xml"/><Relationship Id="rId41" Type="http://schemas.openxmlformats.org/officeDocument/2006/relationships/slideLayout" Target="../slideLayouts/slideLayout183.xml"/><Relationship Id="rId54" Type="http://schemas.openxmlformats.org/officeDocument/2006/relationships/slideLayout" Target="../slideLayouts/slideLayout196.xml"/><Relationship Id="rId62" Type="http://schemas.openxmlformats.org/officeDocument/2006/relationships/image" Target="../media/image1.emf"/><Relationship Id="rId1" Type="http://schemas.openxmlformats.org/officeDocument/2006/relationships/slideLayout" Target="../slideLayouts/slideLayout143.xml"/><Relationship Id="rId6" Type="http://schemas.openxmlformats.org/officeDocument/2006/relationships/slideLayout" Target="../slideLayouts/slideLayout148.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49" Type="http://schemas.openxmlformats.org/officeDocument/2006/relationships/slideLayout" Target="../slideLayouts/slideLayout191.xml"/><Relationship Id="rId57" Type="http://schemas.openxmlformats.org/officeDocument/2006/relationships/slideLayout" Target="../slideLayouts/slideLayout199.xml"/><Relationship Id="rId10" Type="http://schemas.openxmlformats.org/officeDocument/2006/relationships/slideLayout" Target="../slideLayouts/slideLayout152.xml"/><Relationship Id="rId31" Type="http://schemas.openxmlformats.org/officeDocument/2006/relationships/slideLayout" Target="../slideLayouts/slideLayout173.xml"/><Relationship Id="rId44" Type="http://schemas.openxmlformats.org/officeDocument/2006/relationships/slideLayout" Target="../slideLayouts/slideLayout186.xml"/><Relationship Id="rId52" Type="http://schemas.openxmlformats.org/officeDocument/2006/relationships/slideLayout" Target="../slideLayouts/slideLayout194.xml"/><Relationship Id="rId60" Type="http://schemas.openxmlformats.org/officeDocument/2006/relationships/slideLayout" Target="../slideLayouts/slideLayout202.xml"/><Relationship Id="rId4" Type="http://schemas.openxmlformats.org/officeDocument/2006/relationships/slideLayout" Target="../slideLayouts/slideLayout146.xml"/><Relationship Id="rId9"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userDrawn="1"/>
        </p:nvPicPr>
        <p:blipFill>
          <a:blip r:embed="rId6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904" r:id="rId2"/>
    <p:sldLayoutId id="2147483898" r:id="rId3"/>
    <p:sldLayoutId id="2147483905" r:id="rId4"/>
    <p:sldLayoutId id="2147483746" r:id="rId5"/>
    <p:sldLayoutId id="2147483893" r:id="rId6"/>
    <p:sldLayoutId id="2147483814" r:id="rId7"/>
    <p:sldLayoutId id="2147483906" r:id="rId8"/>
    <p:sldLayoutId id="2147483749" r:id="rId9"/>
    <p:sldLayoutId id="2147483908" r:id="rId10"/>
    <p:sldLayoutId id="2147483750" r:id="rId11"/>
    <p:sldLayoutId id="2147483946" r:id="rId12"/>
    <p:sldLayoutId id="2147483779" r:id="rId13"/>
    <p:sldLayoutId id="2147483947" r:id="rId14"/>
    <p:sldLayoutId id="2147483751" r:id="rId15"/>
    <p:sldLayoutId id="2147483945" r:id="rId16"/>
    <p:sldLayoutId id="2147483752" r:id="rId17"/>
    <p:sldLayoutId id="2147483912" r:id="rId18"/>
    <p:sldLayoutId id="2147483753" r:id="rId19"/>
    <p:sldLayoutId id="2147483913" r:id="rId20"/>
    <p:sldLayoutId id="2147483756" r:id="rId21"/>
    <p:sldLayoutId id="2147483914" r:id="rId22"/>
    <p:sldLayoutId id="2147483754" r:id="rId23"/>
    <p:sldLayoutId id="2147483915" r:id="rId24"/>
    <p:sldLayoutId id="2147483778" r:id="rId25"/>
    <p:sldLayoutId id="2147483916" r:id="rId26"/>
    <p:sldLayoutId id="2147483917" r:id="rId27"/>
    <p:sldLayoutId id="2147483928" r:id="rId28"/>
    <p:sldLayoutId id="2147483774" r:id="rId29"/>
    <p:sldLayoutId id="2147483919" r:id="rId30"/>
    <p:sldLayoutId id="2147483922" r:id="rId31"/>
    <p:sldLayoutId id="2147483929" r:id="rId32"/>
    <p:sldLayoutId id="2147483920" r:id="rId33"/>
    <p:sldLayoutId id="2147483930" r:id="rId34"/>
    <p:sldLayoutId id="2147483931" r:id="rId35"/>
    <p:sldLayoutId id="2147483932" r:id="rId36"/>
    <p:sldLayoutId id="2147483936" r:id="rId37"/>
    <p:sldLayoutId id="2147483937" r:id="rId38"/>
    <p:sldLayoutId id="2147483933" r:id="rId39"/>
    <p:sldLayoutId id="2147483935" r:id="rId40"/>
    <p:sldLayoutId id="2147483938" r:id="rId41"/>
    <p:sldLayoutId id="2147483939" r:id="rId42"/>
    <p:sldLayoutId id="2147483761" r:id="rId43"/>
    <p:sldLayoutId id="2147483940" r:id="rId44"/>
    <p:sldLayoutId id="2147483781" r:id="rId45"/>
    <p:sldLayoutId id="2147483941" r:id="rId46"/>
    <p:sldLayoutId id="2147483762" r:id="rId47"/>
    <p:sldLayoutId id="2147483942" r:id="rId48"/>
    <p:sldLayoutId id="2147483766" r:id="rId49"/>
    <p:sldLayoutId id="2147483894" r:id="rId50"/>
    <p:sldLayoutId id="2147483769" r:id="rId51"/>
    <p:sldLayoutId id="2147483895" r:id="rId52"/>
    <p:sldLayoutId id="2147483768" r:id="rId53"/>
    <p:sldLayoutId id="2147483897" r:id="rId54"/>
    <p:sldLayoutId id="2147483763" r:id="rId55"/>
    <p:sldLayoutId id="2147483943" r:id="rId56"/>
    <p:sldLayoutId id="2147483744" r:id="rId57"/>
    <p:sldLayoutId id="2147483944" r:id="rId58"/>
    <p:sldLayoutId id="2147483742" r:id="rId59"/>
    <p:sldLayoutId id="2147484656"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52"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22"/>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Confidential – © 2019 Oracle Internal/Restricted/Highly Restricted</a:t>
            </a:r>
            <a:endParaRPr lang="en-US" dirty="0"/>
          </a:p>
        </p:txBody>
      </p:sp>
    </p:spTree>
    <p:extLst>
      <p:ext uri="{BB962C8B-B14F-4D97-AF65-F5344CB8AC3E}">
        <p14:creationId xmlns:p14="http://schemas.microsoft.com/office/powerpoint/2010/main" val="2523535772"/>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5"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2020, Oracle and/or its affiliates  |  Confidential: Internal/Restricted/Highly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
        <p:nvSpPr>
          <p:cNvPr id="8" name="Rectangle 7">
            <a:extLst>
              <a:ext uri="{FF2B5EF4-FFF2-40B4-BE49-F238E27FC236}">
                <a16:creationId xmlns:a16="http://schemas.microsoft.com/office/drawing/2014/main" id="{48926051-BA09-42D6-A922-082E7B442514}"/>
              </a:ext>
            </a:extLst>
          </p:cNvPr>
          <p:cNvSpPr/>
          <p:nvPr userDrawn="1"/>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D1791-7989-4E04-A775-D4BA1448FB19}"/>
              </a:ext>
            </a:extLst>
          </p:cNvPr>
          <p:cNvSpPr/>
          <p:nvPr userDrawn="1"/>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385153"/>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 id="2147483992" r:id="rId20"/>
    <p:sldLayoutId id="2147483993" r:id="rId21"/>
    <p:sldLayoutId id="2147483994" r:id="rId22"/>
    <p:sldLayoutId id="2147483995" r:id="rId23"/>
    <p:sldLayoutId id="2147483996" r:id="rId24"/>
    <p:sldLayoutId id="2147483997" r:id="rId25"/>
    <p:sldLayoutId id="2147483998" r:id="rId26"/>
    <p:sldLayoutId id="2147483999" r:id="rId27"/>
    <p:sldLayoutId id="2147484000" r:id="rId28"/>
    <p:sldLayoutId id="2147484001" r:id="rId29"/>
    <p:sldLayoutId id="2147484002" r:id="rId30"/>
    <p:sldLayoutId id="2147484003" r:id="rId31"/>
    <p:sldLayoutId id="2147484004" r:id="rId32"/>
    <p:sldLayoutId id="2147484005" r:id="rId33"/>
    <p:sldLayoutId id="2147484006" r:id="rId34"/>
    <p:sldLayoutId id="2147484007" r:id="rId35"/>
    <p:sldLayoutId id="2147484008" r:id="rId36"/>
    <p:sldLayoutId id="2147484009" r:id="rId37"/>
    <p:sldLayoutId id="2147484010" r:id="rId38"/>
    <p:sldLayoutId id="2147484011" r:id="rId39"/>
    <p:sldLayoutId id="2147484012" r:id="rId40"/>
    <p:sldLayoutId id="2147484013" r:id="rId41"/>
    <p:sldLayoutId id="2147484014" r:id="rId42"/>
    <p:sldLayoutId id="2147484015" r:id="rId43"/>
    <p:sldLayoutId id="2147484016" r:id="rId44"/>
    <p:sldLayoutId id="2147484017" r:id="rId45"/>
    <p:sldLayoutId id="2147484018" r:id="rId46"/>
    <p:sldLayoutId id="2147484019" r:id="rId47"/>
    <p:sldLayoutId id="2147484020" r:id="rId48"/>
    <p:sldLayoutId id="2147484021" r:id="rId49"/>
    <p:sldLayoutId id="2147484022" r:id="rId50"/>
    <p:sldLayoutId id="2147484023" r:id="rId51"/>
    <p:sldLayoutId id="2147484024" r:id="rId52"/>
    <p:sldLayoutId id="2147484025" r:id="rId53"/>
    <p:sldLayoutId id="2147484026" r:id="rId54"/>
    <p:sldLayoutId id="2147484027" r:id="rId55"/>
    <p:sldLayoutId id="2147484028" r:id="rId56"/>
    <p:sldLayoutId id="2147484029" r:id="rId57"/>
    <p:sldLayoutId id="2147484030" r:id="rId58"/>
    <p:sldLayoutId id="2147484031" r:id="rId59"/>
    <p:sldLayoutId id="2147484032" r:id="rId60"/>
    <p:sldLayoutId id="2147484033" r:id="rId61"/>
    <p:sldLayoutId id="2147484034" r:id="rId62"/>
    <p:sldLayoutId id="2147484035"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p:nvPicPr>
        <p:blipFill>
          <a:blip r:embed="rId6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p:nvPicPr>
        <p:blipFill>
          <a:blip r:embed="rId6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val="1"/>
              </a:ext>
            </a:extLst>
          </p:cNvPr>
          <p:cNvCxnSpPr>
            <a:cxnSpLocks/>
          </p:cNvCxnSpPr>
          <p:nvPr/>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69E6AAEF-41E4-2746-88AA-17773B477097}"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endParaRPr lang="en-US"/>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fld id="{4C034832-8907-114E-B111-D92223234D1C}" type="datetimeFigureOut">
              <a:rPr lang="en-US" smtClean="0"/>
              <a:t>1/19/23</a:t>
            </a:fld>
            <a:endParaRPr lang="en-US"/>
          </a:p>
        </p:txBody>
      </p:sp>
    </p:spTree>
    <p:extLst>
      <p:ext uri="{BB962C8B-B14F-4D97-AF65-F5344CB8AC3E}">
        <p14:creationId xmlns:p14="http://schemas.microsoft.com/office/powerpoint/2010/main" val="1178497917"/>
      </p:ext>
    </p:extLst>
  </p:cSld>
  <p:clrMap bg1="lt1" tx1="dk1" bg2="lt2" tx2="dk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 id="2147484253" r:id="rId9"/>
    <p:sldLayoutId id="2147484254" r:id="rId10"/>
    <p:sldLayoutId id="2147484255" r:id="rId11"/>
    <p:sldLayoutId id="2147484256" r:id="rId12"/>
    <p:sldLayoutId id="2147484257" r:id="rId13"/>
    <p:sldLayoutId id="2147484258" r:id="rId14"/>
    <p:sldLayoutId id="2147484259" r:id="rId15"/>
    <p:sldLayoutId id="2147484260" r:id="rId16"/>
    <p:sldLayoutId id="2147484261" r:id="rId17"/>
    <p:sldLayoutId id="2147484262" r:id="rId18"/>
    <p:sldLayoutId id="2147484263" r:id="rId19"/>
    <p:sldLayoutId id="2147484264" r:id="rId20"/>
    <p:sldLayoutId id="2147484265" r:id="rId21"/>
    <p:sldLayoutId id="2147484266" r:id="rId22"/>
    <p:sldLayoutId id="2147484267" r:id="rId23"/>
    <p:sldLayoutId id="2147484268" r:id="rId24"/>
    <p:sldLayoutId id="2147484269" r:id="rId25"/>
    <p:sldLayoutId id="2147484270" r:id="rId26"/>
    <p:sldLayoutId id="2147484271" r:id="rId27"/>
    <p:sldLayoutId id="2147484272" r:id="rId28"/>
    <p:sldLayoutId id="2147484273" r:id="rId29"/>
    <p:sldLayoutId id="2147484274" r:id="rId30"/>
    <p:sldLayoutId id="2147484275" r:id="rId31"/>
    <p:sldLayoutId id="2147484276" r:id="rId32"/>
    <p:sldLayoutId id="2147484277" r:id="rId33"/>
    <p:sldLayoutId id="2147484278" r:id="rId34"/>
    <p:sldLayoutId id="2147484279" r:id="rId35"/>
    <p:sldLayoutId id="2147484280" r:id="rId36"/>
    <p:sldLayoutId id="2147484281" r:id="rId37"/>
    <p:sldLayoutId id="2147484282" r:id="rId38"/>
    <p:sldLayoutId id="2147484283" r:id="rId39"/>
    <p:sldLayoutId id="2147484284" r:id="rId40"/>
    <p:sldLayoutId id="2147484285" r:id="rId41"/>
    <p:sldLayoutId id="2147484286" r:id="rId42"/>
    <p:sldLayoutId id="2147484287" r:id="rId43"/>
    <p:sldLayoutId id="2147484288" r:id="rId44"/>
    <p:sldLayoutId id="2147484289" r:id="rId45"/>
    <p:sldLayoutId id="2147484290" r:id="rId46"/>
    <p:sldLayoutId id="2147484291" r:id="rId47"/>
    <p:sldLayoutId id="2147484292" r:id="rId48"/>
    <p:sldLayoutId id="2147484293" r:id="rId49"/>
    <p:sldLayoutId id="2147484294" r:id="rId50"/>
    <p:sldLayoutId id="2147484295" r:id="rId51"/>
    <p:sldLayoutId id="2147484296" r:id="rId52"/>
    <p:sldLayoutId id="2147484297" r:id="rId53"/>
    <p:sldLayoutId id="2147484298" r:id="rId54"/>
    <p:sldLayoutId id="2147484299" r:id="rId55"/>
    <p:sldLayoutId id="2147484300" r:id="rId56"/>
    <p:sldLayoutId id="2147484301" r:id="rId57"/>
    <p:sldLayoutId id="2147484302" r:id="rId58"/>
    <p:sldLayoutId id="2147484303" r:id="rId59"/>
    <p:sldLayoutId id="2147484304"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Oracle Sans Tab" panose="020B0503020204020204" pitchFamily="34" charset="0"/>
        <a:buChar char="•"/>
        <a:tabLst/>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Oracle Sans Tab Light" panose="020B0403020204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152">
          <p15:clr>
            <a:srgbClr val="F26B43"/>
          </p15:clr>
        </p15:guide>
        <p15:guide id="4" orient="horz" pos="3852">
          <p15:clr>
            <a:srgbClr val="F26B43"/>
          </p15:clr>
        </p15:guide>
        <p15:guide id="5" pos="480">
          <p15:clr>
            <a:srgbClr val="F26B43"/>
          </p15:clr>
        </p15:guide>
        <p15:guide id="6" orient="horz" pos="79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hyperlink" Target="https://docs.oracle.com/en/middleware/developer-tools/jet/14/develop/optimize-performance-oracle-jet-apps.html#GUID-3601ED20-4ECE-462C-8020-A55C86854142" TargetMode="External"/><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hyperlink" Target="https://www.oracle.com/webfolder/technetwork/jet/index.html" TargetMode="External"/><Relationship Id="rId7" Type="http://schemas.openxmlformats.org/officeDocument/2006/relationships/hyperlink" Target="https://community.oracle.com/customerconnect/categories/oci-visual-builder-studio"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hyperlink" Target="https://community.oracle.com/customerconnect/categories/oci-visual-builder" TargetMode="External"/><Relationship Id="rId5" Type="http://schemas.openxmlformats.org/officeDocument/2006/relationships/hyperlink" Target="https://learn.oracle.com/ols/course/build-visual-applications-using-oracle-visual-builder-studio-new/37192/110035" TargetMode="External"/><Relationship Id="rId4" Type="http://schemas.openxmlformats.org/officeDocument/2006/relationships/hyperlink" Target="https://vbcookbook.oracle.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A08E-5EB7-634F-8663-A7B08CC10420}"/>
              </a:ext>
            </a:extLst>
          </p:cNvPr>
          <p:cNvSpPr>
            <a:spLocks noGrp="1"/>
          </p:cNvSpPr>
          <p:nvPr>
            <p:ph type="ctrTitle"/>
          </p:nvPr>
        </p:nvSpPr>
        <p:spPr>
          <a:xfrm>
            <a:off x="1016508" y="3021938"/>
            <a:ext cx="10158984" cy="1025922"/>
          </a:xfrm>
        </p:spPr>
        <p:txBody>
          <a:bodyPr/>
          <a:lstStyle/>
          <a:p>
            <a:r>
              <a:rPr lang="en-US" sz="5400" dirty="0">
                <a:latin typeface="Georgia" panose="02040502050405020303" pitchFamily="18" charset="0"/>
                <a:cs typeface="Oracle Sans" panose="020B0503020204020204" pitchFamily="34" charset="0"/>
              </a:rPr>
              <a:t>Performance Analysis</a:t>
            </a:r>
            <a:br>
              <a:rPr lang="en-US" dirty="0">
                <a:latin typeface="Oracle Sans" panose="020B0503020204020204" pitchFamily="34" charset="0"/>
                <a:cs typeface="Oracle Sans" panose="020B0503020204020204" pitchFamily="34" charset="0"/>
              </a:rPr>
            </a:br>
            <a:r>
              <a:rPr lang="en-US" sz="2400" dirty="0">
                <a:latin typeface="Oracle Sans" panose="020B0503020204020204" pitchFamily="34" charset="0"/>
                <a:cs typeface="Oracle Sans" panose="020B0503020204020204" pitchFamily="34" charset="0"/>
              </a:rPr>
              <a:t>Mustafa </a:t>
            </a:r>
            <a:r>
              <a:rPr lang="en-US" sz="2400" dirty="0" err="1">
                <a:latin typeface="Oracle Sans" panose="020B0503020204020204" pitchFamily="34" charset="0"/>
                <a:cs typeface="Oracle Sans" panose="020B0503020204020204" pitchFamily="34" charset="0"/>
              </a:rPr>
              <a:t>Cayci</a:t>
            </a:r>
            <a:br>
              <a:rPr lang="en-US" sz="2400" dirty="0">
                <a:latin typeface="Oracle Sans" panose="020B0503020204020204" pitchFamily="34" charset="0"/>
                <a:cs typeface="Oracle Sans" panose="020B0503020204020204" pitchFamily="34" charset="0"/>
              </a:rPr>
            </a:br>
            <a:r>
              <a:rPr lang="en-US" sz="2400" dirty="0">
                <a:latin typeface="Oracle Sans" panose="020B0503020204020204" pitchFamily="34" charset="0"/>
                <a:cs typeface="Oracle Sans" panose="020B0503020204020204" pitchFamily="34" charset="0"/>
              </a:rPr>
              <a:t>Senior Principal Product Manager</a:t>
            </a:r>
            <a:endParaRPr lang="en-US" dirty="0">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147891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a:xfrm>
            <a:off x="414633" y="436348"/>
            <a:ext cx="11362734" cy="822960"/>
          </a:xfrm>
        </p:spPr>
        <p:txBody>
          <a:bodyPr/>
          <a:lstStyle/>
          <a:p>
            <a:r>
              <a:rPr lang="en-US" sz="5400" b="0" dirty="0">
                <a:latin typeface="Georgia" panose="02040502050405020303" pitchFamily="18" charset="0"/>
              </a:rPr>
              <a:t>Dynamic Components - Performance</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800" dirty="0"/>
              <a:t>Performance in dynamic components can be  associated with many factors:</a:t>
            </a:r>
          </a:p>
          <a:p>
            <a:pPr marL="708660" lvl="1" indent="-342900"/>
            <a:r>
              <a:rPr lang="en-US" sz="2400" dirty="0"/>
              <a:t>HTTP Layer</a:t>
            </a:r>
          </a:p>
          <a:p>
            <a:pPr marL="708660" lvl="1" indent="-342900"/>
            <a:r>
              <a:rPr lang="en-US" sz="2400" dirty="0"/>
              <a:t>REST Services</a:t>
            </a:r>
          </a:p>
          <a:p>
            <a:pPr marL="708660" lvl="1" indent="-342900"/>
            <a:r>
              <a:rPr lang="en-US" sz="2400" dirty="0"/>
              <a:t>Dynamic Layouts</a:t>
            </a:r>
          </a:p>
          <a:p>
            <a:r>
              <a:rPr lang="en-US" sz="2800" dirty="0"/>
              <a:t>Performance considerations and recommendations are included in Chapter 18 “Optimizing Performance” in JET Developer’s Guide.  </a:t>
            </a:r>
            <a:endParaRPr lang="en-US" sz="2400"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2</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407702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5400" b="0" dirty="0">
                <a:latin typeface="Georgia" panose="02040502050405020303" pitchFamily="18" charset="0"/>
              </a:rPr>
              <a:t>JET Performance Guidelines</a:t>
            </a:r>
            <a:endParaRPr lang="en-US" sz="5400" dirty="0">
              <a:latin typeface="Georgia" panose="02040502050405020303" pitchFamily="18" charset="0"/>
            </a:endParaRP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800" dirty="0"/>
              <a:t>The JET Developer’s Guide contains a section on Optimizing Performance:</a:t>
            </a:r>
          </a:p>
          <a:p>
            <a:pPr marL="708660" lvl="1" indent="-342900"/>
            <a:r>
              <a:rPr lang="en-US" sz="2400" dirty="0">
                <a:hlinkClick r:id="rId3">
                  <a:extLst>
                    <a:ext uri="{A12FA001-AC4F-418D-AE19-62706E023703}">
                      <ahyp:hlinkClr xmlns:ahyp="http://schemas.microsoft.com/office/drawing/2018/hyperlinkcolor" val="tx"/>
                    </a:ext>
                  </a:extLst>
                </a:hlinkClick>
              </a:rPr>
              <a:t>Optimizing Performance of Oracle JET Apps</a:t>
            </a:r>
            <a:endParaRPr lang="en-US" sz="2400" dirty="0"/>
          </a:p>
          <a:p>
            <a:r>
              <a:rPr lang="en-US" sz="2800" dirty="0"/>
              <a:t>Some performance tips include:</a:t>
            </a:r>
          </a:p>
          <a:p>
            <a:pPr marL="708660" lvl="1" indent="-342900"/>
            <a:r>
              <a:rPr lang="en-US" sz="2400" dirty="0"/>
              <a:t>JET module bundles</a:t>
            </a:r>
          </a:p>
          <a:p>
            <a:pPr marL="708660" lvl="1" indent="-342900"/>
            <a:r>
              <a:rPr lang="en-US" sz="2400" dirty="0"/>
              <a:t>Use minified version of JET Modules</a:t>
            </a:r>
          </a:p>
          <a:p>
            <a:pPr marL="708660" lvl="1" indent="-342900"/>
            <a:r>
              <a:rPr lang="en-US" sz="2400" dirty="0"/>
              <a:t>Load JET libraries from CDN</a:t>
            </a:r>
          </a:p>
          <a:p>
            <a:pPr marL="708660" lvl="1" indent="-342900"/>
            <a:r>
              <a:rPr lang="en-US" sz="2400" dirty="0"/>
              <a:t>Enable compression on web server</a:t>
            </a:r>
          </a:p>
          <a:p>
            <a:pPr marL="708660" lvl="1" indent="-342900"/>
            <a:r>
              <a:rPr lang="en-US" sz="2400" dirty="0"/>
              <a:t>Enable cache on web server</a:t>
            </a:r>
          </a:p>
          <a:p>
            <a:pPr marL="708660" lvl="1" indent="-342900"/>
            <a:r>
              <a:rPr lang="en-US" sz="2400" dirty="0"/>
              <a:t>Use minified version of CSS</a:t>
            </a:r>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3</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953069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a:xfrm>
            <a:off x="495562" y="339407"/>
            <a:ext cx="11200875" cy="822960"/>
          </a:xfrm>
        </p:spPr>
        <p:txBody>
          <a:bodyPr/>
          <a:lstStyle/>
          <a:p>
            <a:r>
              <a:rPr lang="en-US" sz="4000" b="0" dirty="0">
                <a:latin typeface="Georgia" panose="02040502050405020303" pitchFamily="18" charset="0"/>
              </a:rPr>
              <a:t>Using Chrome </a:t>
            </a:r>
            <a:r>
              <a:rPr lang="en-US" sz="4000" b="0" dirty="0" err="1">
                <a:latin typeface="Georgia" panose="02040502050405020303" pitchFamily="18" charset="0"/>
              </a:rPr>
              <a:t>DevTools</a:t>
            </a:r>
            <a:r>
              <a:rPr lang="en-US" sz="4000" b="0" dirty="0">
                <a:latin typeface="Georgia" panose="02040502050405020303" pitchFamily="18" charset="0"/>
              </a:rPr>
              <a:t> to Analyze Performance</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800" dirty="0"/>
              <a:t>Chrome </a:t>
            </a:r>
            <a:r>
              <a:rPr lang="en-US" sz="2800" dirty="0" err="1"/>
              <a:t>DevTools</a:t>
            </a:r>
            <a:r>
              <a:rPr lang="en-US" sz="2800" dirty="0"/>
              <a:t> is a set of tools to </a:t>
            </a:r>
          </a:p>
          <a:p>
            <a:pPr marL="708660" lvl="1" indent="-342900"/>
            <a:r>
              <a:rPr lang="en-US" sz="2400" dirty="0"/>
              <a:t>Help application developers to troubleshoot performance bottlenecks</a:t>
            </a:r>
          </a:p>
          <a:p>
            <a:pPr marL="708660" lvl="1" indent="-342900"/>
            <a:r>
              <a:rPr lang="en-US" sz="2400" dirty="0"/>
              <a:t>View runtime errors</a:t>
            </a:r>
          </a:p>
          <a:p>
            <a:pPr marL="708660" lvl="1" indent="-342900"/>
            <a:r>
              <a:rPr lang="en-US" sz="2400" dirty="0"/>
              <a:t>Investigate properties within application components</a:t>
            </a:r>
          </a:p>
          <a:p>
            <a:r>
              <a:rPr lang="en-US" sz="2400" dirty="0"/>
              <a:t>Detailed description and how the </a:t>
            </a:r>
            <a:r>
              <a:rPr lang="en-US" sz="2400" dirty="0" err="1"/>
              <a:t>DevTools</a:t>
            </a:r>
            <a:r>
              <a:rPr lang="en-US" sz="2400" dirty="0"/>
              <a:t> can be used found here:</a:t>
            </a:r>
          </a:p>
          <a:p>
            <a:pPr marL="708660" lvl="1" indent="-342900"/>
            <a:r>
              <a:rPr lang="en-US" sz="2400" dirty="0"/>
              <a:t>https://</a:t>
            </a:r>
            <a:r>
              <a:rPr lang="en-US" sz="2400" dirty="0" err="1"/>
              <a:t>developers.google.com</a:t>
            </a:r>
            <a:r>
              <a:rPr lang="en-US" sz="2400" dirty="0"/>
              <a:t>/web/tools/chrome-</a:t>
            </a:r>
            <a:r>
              <a:rPr lang="en-US" sz="2400" dirty="0" err="1"/>
              <a:t>devtools</a:t>
            </a:r>
            <a:r>
              <a:rPr lang="en-US" sz="2400" dirty="0"/>
              <a:t>/</a:t>
            </a:r>
          </a:p>
          <a:p>
            <a:r>
              <a:rPr lang="en-US" sz="2400" dirty="0"/>
              <a:t> </a:t>
            </a:r>
          </a:p>
          <a:p>
            <a:pPr marL="285750" indent="-285750">
              <a:buFont typeface="Arial" panose="020B0604020202020204" pitchFamily="34" charset="0"/>
              <a:buChar char="•"/>
            </a:pPr>
            <a:endParaRPr lang="en-US" dirty="0"/>
          </a:p>
          <a:p>
            <a:pPr marL="1017270" lvl="2" indent="-285750"/>
            <a:endParaRPr lang="en-US"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4</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32972219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5400" b="0" dirty="0">
                <a:latin typeface="Georgia" panose="02040502050405020303" pitchFamily="18" charset="0"/>
              </a:rPr>
              <a:t>Network Tool</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800" dirty="0"/>
              <a:t>Network Tool allows you to see all network requests</a:t>
            </a:r>
            <a:endParaRPr lang="en-US" sz="2400" dirty="0"/>
          </a:p>
          <a:p>
            <a:pPr marL="651510" lvl="1" indent="-285750"/>
            <a:r>
              <a:rPr lang="en-US" sz="2400" dirty="0"/>
              <a:t>You can start and stop capturing network requests and review the following items:</a:t>
            </a:r>
          </a:p>
          <a:p>
            <a:pPr marL="1017270" lvl="2" indent="-285750"/>
            <a:r>
              <a:rPr lang="en-US" sz="2200" dirty="0"/>
              <a:t>JET module bundles</a:t>
            </a:r>
          </a:p>
          <a:p>
            <a:pPr marL="1017270" lvl="2" indent="-285750"/>
            <a:r>
              <a:rPr lang="en-US" sz="2200" dirty="0"/>
              <a:t>Use minified version of JET Modules</a:t>
            </a:r>
          </a:p>
          <a:p>
            <a:pPr marL="1017270" lvl="2" indent="-285750"/>
            <a:r>
              <a:rPr lang="en-US" sz="2200" dirty="0"/>
              <a:t>Load JET libraries from CDN</a:t>
            </a:r>
          </a:p>
          <a:p>
            <a:pPr marL="1017270" lvl="2" indent="-285750"/>
            <a:r>
              <a:rPr lang="en-US" sz="2200" dirty="0"/>
              <a:t>Enable compression on web server</a:t>
            </a:r>
          </a:p>
          <a:p>
            <a:pPr marL="1017270" lvl="2" indent="-285750"/>
            <a:r>
              <a:rPr lang="en-US" sz="2200" dirty="0"/>
              <a:t>Enable cache on web server</a:t>
            </a:r>
          </a:p>
          <a:p>
            <a:pPr marL="1017270" lvl="2" indent="-285750"/>
            <a:r>
              <a:rPr lang="en-US" sz="2200" dirty="0"/>
              <a:t>Use minified version of CSS</a:t>
            </a:r>
          </a:p>
          <a:p>
            <a:pPr marL="1017270" lvl="2" indent="-285750"/>
            <a:endParaRPr lang="en-US" sz="2200" dirty="0"/>
          </a:p>
          <a:p>
            <a:pPr lvl="1" indent="0">
              <a:buNone/>
            </a:pPr>
            <a:endParaRPr lang="en-US" dirty="0"/>
          </a:p>
          <a:p>
            <a:pPr marL="1017270" lvl="2" indent="-285750"/>
            <a:endParaRPr lang="en-US"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5</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1422940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5400" b="0" dirty="0">
                <a:latin typeface="Georgia" panose="02040502050405020303" pitchFamily="18" charset="0"/>
              </a:rPr>
              <a:t>Performance Tool</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800" dirty="0"/>
              <a:t>Performance tool allows to look at activities on a page,  look at where the most time spent within an application. </a:t>
            </a:r>
          </a:p>
          <a:p>
            <a:r>
              <a:rPr lang="en-US" sz="2800" dirty="0"/>
              <a:t>From Performance Tool,  you can look the Summary information.  </a:t>
            </a:r>
          </a:p>
          <a:p>
            <a:pPr marL="651510" lvl="1" indent="-285750"/>
            <a:r>
              <a:rPr lang="en-US" sz="2400" dirty="0"/>
              <a:t>Note:  </a:t>
            </a:r>
            <a:r>
              <a:rPr lang="en-US" sz="2400" dirty="0" err="1"/>
              <a:t>DevTools</a:t>
            </a:r>
            <a:r>
              <a:rPr lang="en-US" sz="2400" dirty="0"/>
              <a:t> also adds an overhead to page loading. </a:t>
            </a:r>
          </a:p>
          <a:p>
            <a:r>
              <a:rPr lang="en-US" sz="2800" dirty="0"/>
              <a:t>Good way to look at the performance information</a:t>
            </a:r>
          </a:p>
          <a:p>
            <a:pPr marL="822960" lvl="1" indent="-457200"/>
            <a:r>
              <a:rPr lang="en-US" sz="2400" dirty="0"/>
              <a:t>Summary </a:t>
            </a:r>
          </a:p>
          <a:p>
            <a:pPr marL="822960" lvl="1" indent="-457200"/>
            <a:r>
              <a:rPr lang="en-US" sz="2400" dirty="0"/>
              <a:t>Bottom-Up</a:t>
            </a:r>
            <a:r>
              <a:rPr lang="en-US" sz="2600" dirty="0"/>
              <a:t> </a:t>
            </a:r>
          </a:p>
          <a:p>
            <a:pPr marL="1188720" lvl="2" indent="-457200"/>
            <a:r>
              <a:rPr lang="en-US" sz="2200" dirty="0"/>
              <a:t>Group By Requests, for example, Group By URL </a:t>
            </a:r>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6</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9120136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5400" b="0" dirty="0">
                <a:latin typeface="Georgia" panose="02040502050405020303" pitchFamily="18" charset="0"/>
              </a:rPr>
              <a:t>Lighthouse Tool</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p:txBody>
          <a:bodyPr/>
          <a:lstStyle/>
          <a:p>
            <a:r>
              <a:rPr lang="en-US" sz="2800" dirty="0"/>
              <a:t>Provided by Google and integrated to </a:t>
            </a:r>
            <a:r>
              <a:rPr lang="en-US" sz="2800" dirty="0" err="1"/>
              <a:t>DevTools</a:t>
            </a:r>
            <a:r>
              <a:rPr lang="en-US" sz="2800" dirty="0"/>
              <a:t> and used to provide auditing various metrics such as</a:t>
            </a:r>
          </a:p>
          <a:p>
            <a:pPr marL="651510" lvl="1" indent="-285750"/>
            <a:r>
              <a:rPr lang="en-US" sz="2400" dirty="0"/>
              <a:t>Performance</a:t>
            </a:r>
            <a:r>
              <a:rPr lang="en-US" sz="2800" dirty="0"/>
              <a:t> </a:t>
            </a:r>
          </a:p>
          <a:p>
            <a:pPr marL="651510" lvl="1" indent="-285750"/>
            <a:r>
              <a:rPr lang="en-US" sz="2800" dirty="0"/>
              <a:t>Accessibility </a:t>
            </a:r>
          </a:p>
          <a:p>
            <a:pPr marL="651510" lvl="1" indent="-285750"/>
            <a:r>
              <a:rPr lang="en-US" sz="2800" dirty="0"/>
              <a:t>Best Practices</a:t>
            </a:r>
          </a:p>
          <a:p>
            <a:pPr marL="651510" lvl="1" indent="-285750"/>
            <a:r>
              <a:rPr lang="en-US" sz="2800" dirty="0"/>
              <a:t>SEO – How well the website or application can be searched by Search Engines</a:t>
            </a:r>
          </a:p>
          <a:p>
            <a:pPr marL="651510" lvl="1" indent="-285750"/>
            <a:r>
              <a:rPr lang="en-US" sz="2800" dirty="0"/>
              <a:t>Progressive Web Apps</a:t>
            </a:r>
          </a:p>
          <a:p>
            <a:pPr marL="651510" lvl="1" indent="-285750"/>
            <a:endParaRPr lang="en-US" sz="2800"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7</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3633987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546AB-960E-1F4C-9137-B5FE62859EE1}"/>
              </a:ext>
            </a:extLst>
          </p:cNvPr>
          <p:cNvSpPr>
            <a:spLocks noGrp="1"/>
          </p:cNvSpPr>
          <p:nvPr>
            <p:ph type="title"/>
          </p:nvPr>
        </p:nvSpPr>
        <p:spPr/>
        <p:txBody>
          <a:bodyPr/>
          <a:lstStyle/>
          <a:p>
            <a:r>
              <a:rPr lang="en-US" sz="5400" b="0" dirty="0">
                <a:latin typeface="Georgia" panose="02040502050405020303" pitchFamily="18" charset="0"/>
                <a:cs typeface="Geeza Pro" panose="02000400000000000000" pitchFamily="2" charset="-78"/>
              </a:rPr>
              <a:t>Learn More</a:t>
            </a:r>
          </a:p>
        </p:txBody>
      </p:sp>
      <p:sp>
        <p:nvSpPr>
          <p:cNvPr id="3" name="Content Placeholder 2">
            <a:extLst>
              <a:ext uri="{FF2B5EF4-FFF2-40B4-BE49-F238E27FC236}">
                <a16:creationId xmlns:a16="http://schemas.microsoft.com/office/drawing/2014/main" id="{CC559E4C-ABBF-DA48-ADE9-983CA07BE4A9}"/>
              </a:ext>
            </a:extLst>
          </p:cNvPr>
          <p:cNvSpPr>
            <a:spLocks noGrp="1"/>
          </p:cNvSpPr>
          <p:nvPr>
            <p:ph idx="1"/>
          </p:nvPr>
        </p:nvSpPr>
        <p:spPr>
          <a:xfrm>
            <a:off x="758951" y="1584032"/>
            <a:ext cx="10970593" cy="4277080"/>
          </a:xfrm>
        </p:spPr>
        <p:txBody>
          <a:bodyPr/>
          <a:lstStyle/>
          <a:p>
            <a:pPr marL="342900" indent="-342900">
              <a:buFont typeface="Arial" panose="020B0604020202020204" pitchFamily="34" charset="0"/>
              <a:buChar char="•"/>
            </a:pPr>
            <a:r>
              <a:rPr lang="en-US" sz="2400" dirty="0"/>
              <a:t>JET API Documentation -</a:t>
            </a:r>
            <a:r>
              <a:rPr lang="en-US" sz="2400" dirty="0">
                <a:solidFill>
                  <a:schemeClr val="accent2">
                    <a:lumMod val="60000"/>
                    <a:lumOff val="40000"/>
                  </a:schemeClr>
                </a:solidFill>
              </a:rPr>
              <a:t> </a:t>
            </a:r>
            <a:r>
              <a:rPr lang="en-US" sz="2400" dirty="0">
                <a:solidFill>
                  <a:schemeClr val="accent2">
                    <a:lumMod val="60000"/>
                    <a:lumOff val="40000"/>
                  </a:schemeClr>
                </a:solidFill>
                <a:hlinkClick r:id="rId3">
                  <a:extLst>
                    <a:ext uri="{A12FA001-AC4F-418D-AE19-62706E023703}">
                      <ahyp:hlinkClr xmlns:ahyp="http://schemas.microsoft.com/office/drawing/2018/hyperlinkcolor" val="tx"/>
                    </a:ext>
                  </a:extLst>
                </a:hlinkClick>
              </a:rPr>
              <a:t>https://www.oracle.com/webfolder/technetwork/jet/index.html</a:t>
            </a:r>
            <a:endParaRPr lang="en-US" sz="2400" dirty="0">
              <a:solidFill>
                <a:schemeClr val="accent2">
                  <a:lumMod val="60000"/>
                  <a:lumOff val="40000"/>
                </a:schemeClr>
              </a:solidFill>
            </a:endParaRPr>
          </a:p>
          <a:p>
            <a:pPr marL="342900" indent="-342900">
              <a:buFont typeface="Arial" panose="020B0604020202020204" pitchFamily="34" charset="0"/>
              <a:buChar char="•"/>
            </a:pPr>
            <a:r>
              <a:rPr lang="en-US" sz="2400" dirty="0"/>
              <a:t>Visual Builder Cookbook - </a:t>
            </a:r>
            <a:r>
              <a:rPr lang="en-US" sz="2400" dirty="0">
                <a:solidFill>
                  <a:schemeClr val="accent2">
                    <a:lumMod val="60000"/>
                    <a:lumOff val="40000"/>
                  </a:schemeClr>
                </a:solidFill>
                <a:hlinkClick r:id="rId4">
                  <a:extLst>
                    <a:ext uri="{A12FA001-AC4F-418D-AE19-62706E023703}">
                      <ahyp:hlinkClr xmlns:ahyp="http://schemas.microsoft.com/office/drawing/2018/hyperlinkcolor" val="tx"/>
                    </a:ext>
                  </a:extLst>
                </a:hlinkClick>
              </a:rPr>
              <a:t>https://vbcookbook.oracle.com/</a:t>
            </a:r>
            <a:endParaRPr lang="en-US" sz="2400" dirty="0">
              <a:solidFill>
                <a:schemeClr val="accent2">
                  <a:lumMod val="60000"/>
                  <a:lumOff val="40000"/>
                </a:schemeClr>
              </a:solidFill>
            </a:endParaRPr>
          </a:p>
          <a:p>
            <a:pPr marL="342900" indent="-342900">
              <a:buFont typeface="Arial" panose="020B0604020202020204" pitchFamily="34" charset="0"/>
              <a:buChar char="•"/>
            </a:pPr>
            <a:r>
              <a:rPr lang="en-US" sz="2400" dirty="0" err="1"/>
              <a:t>blogs.oracle.com</a:t>
            </a:r>
            <a:r>
              <a:rPr lang="en-US" sz="2400" dirty="0"/>
              <a:t>/</a:t>
            </a:r>
            <a:r>
              <a:rPr lang="en-US" sz="2400" dirty="0" err="1"/>
              <a:t>vbcs</a:t>
            </a:r>
            <a:endParaRPr lang="en-US" sz="2400" dirty="0"/>
          </a:p>
          <a:p>
            <a:pPr marL="342900" indent="-342900">
              <a:buFont typeface="Arial" panose="020B0604020202020204" pitchFamily="34" charset="0"/>
              <a:buChar char="•"/>
            </a:pPr>
            <a:r>
              <a:rPr lang="en-US" sz="2400" dirty="0"/>
              <a:t>Oracle University Learning Subscription – </a:t>
            </a:r>
            <a:r>
              <a:rPr lang="en-US" sz="2400" dirty="0">
                <a:solidFill>
                  <a:schemeClr val="accent2">
                    <a:lumMod val="60000"/>
                    <a:lumOff val="40000"/>
                  </a:schemeClr>
                </a:solidFill>
                <a:hlinkClick r:id="rId5">
                  <a:extLst>
                    <a:ext uri="{A12FA001-AC4F-418D-AE19-62706E023703}">
                      <ahyp:hlinkClr xmlns:ahyp="http://schemas.microsoft.com/office/drawing/2018/hyperlinkcolor" val="tx"/>
                    </a:ext>
                  </a:extLst>
                </a:hlinkClick>
              </a:rPr>
              <a:t>Build Visual Applications using Oracle Visual Builder Studio</a:t>
            </a:r>
            <a:endParaRPr lang="en-US" sz="2400" dirty="0">
              <a:solidFill>
                <a:schemeClr val="accent2">
                  <a:lumMod val="60000"/>
                  <a:lumOff val="40000"/>
                </a:schemeClr>
              </a:solidFill>
            </a:endParaRPr>
          </a:p>
          <a:p>
            <a:pPr marL="342900" indent="-342900">
              <a:buFont typeface="Arial" panose="020B0604020202020204" pitchFamily="34" charset="0"/>
              <a:buChar char="•"/>
            </a:pPr>
            <a:r>
              <a:rPr lang="en-US" sz="2400" dirty="0"/>
              <a:t>Cloud Customer Connect Forums:</a:t>
            </a:r>
          </a:p>
          <a:p>
            <a:pPr marL="651510" lvl="1" indent="-285750"/>
            <a:r>
              <a:rPr lang="en-US" sz="2200" dirty="0">
                <a:solidFill>
                  <a:schemeClr val="accent2">
                    <a:lumMod val="60000"/>
                    <a:lumOff val="40000"/>
                  </a:schemeClr>
                </a:solidFill>
                <a:hlinkClick r:id="rId6">
                  <a:extLst>
                    <a:ext uri="{A12FA001-AC4F-418D-AE19-62706E023703}">
                      <ahyp:hlinkClr xmlns:ahyp="http://schemas.microsoft.com/office/drawing/2018/hyperlinkcolor" val="tx"/>
                    </a:ext>
                  </a:extLst>
                </a:hlinkClick>
              </a:rPr>
              <a:t>Visual Builder</a:t>
            </a:r>
            <a:endParaRPr lang="en-US" sz="2200" dirty="0">
              <a:solidFill>
                <a:schemeClr val="accent2">
                  <a:lumMod val="60000"/>
                  <a:lumOff val="40000"/>
                </a:schemeClr>
              </a:solidFill>
            </a:endParaRPr>
          </a:p>
          <a:p>
            <a:pPr marL="651510" lvl="1" indent="-285750"/>
            <a:r>
              <a:rPr lang="en-US" sz="2200" dirty="0">
                <a:solidFill>
                  <a:schemeClr val="accent2">
                    <a:lumMod val="60000"/>
                    <a:lumOff val="40000"/>
                  </a:schemeClr>
                </a:solidFill>
                <a:hlinkClick r:id="rId7">
                  <a:extLst>
                    <a:ext uri="{A12FA001-AC4F-418D-AE19-62706E023703}">
                      <ahyp:hlinkClr xmlns:ahyp="http://schemas.microsoft.com/office/drawing/2018/hyperlinkcolor" val="tx"/>
                    </a:ext>
                  </a:extLst>
                </a:hlinkClick>
              </a:rPr>
              <a:t>Visual Builder Studio</a:t>
            </a:r>
            <a:endParaRPr lang="en-US" sz="2200" dirty="0">
              <a:solidFill>
                <a:schemeClr val="accent2">
                  <a:lumMod val="60000"/>
                  <a:lumOff val="40000"/>
                </a:schemeClr>
              </a:solidFill>
            </a:endParaRPr>
          </a:p>
          <a:p>
            <a:pPr marL="342900" indent="-342900">
              <a:buFont typeface="Arial" panose="020B0604020202020204" pitchFamily="34" charset="0"/>
              <a:buChar char="•"/>
            </a:pPr>
            <a:r>
              <a:rPr lang="en-US" sz="2400" dirty="0"/>
              <a:t>Dynamic Components API Reference Accessible from Components Palate in Visual Builder Studio </a:t>
            </a:r>
          </a:p>
          <a:p>
            <a:pPr marL="342900" indent="-342900">
              <a:buFont typeface="Arial" panose="020B0604020202020204" pitchFamily="34" charset="0"/>
              <a:buChar char="•"/>
            </a:pPr>
            <a:r>
              <a:rPr lang="en-US" sz="2400" dirty="0"/>
              <a:t>Join the Oracle Visual Builder group on </a:t>
            </a:r>
            <a:r>
              <a:rPr lang="en-US" sz="2400" b="1" dirty="0"/>
              <a:t>LinkedIn</a:t>
            </a:r>
            <a:endParaRPr lang="en-US" sz="2400" dirty="0"/>
          </a:p>
          <a:p>
            <a:pPr marL="708660" lvl="1" indent="-342900"/>
            <a:endParaRPr lang="en-US" sz="2400" dirty="0"/>
          </a:p>
        </p:txBody>
      </p:sp>
      <p:sp>
        <p:nvSpPr>
          <p:cNvPr id="4" name="Slide Number Placeholder 3">
            <a:extLst>
              <a:ext uri="{FF2B5EF4-FFF2-40B4-BE49-F238E27FC236}">
                <a16:creationId xmlns:a16="http://schemas.microsoft.com/office/drawing/2014/main" id="{B296DBC6-FEE8-7246-A614-51F907F785DB}"/>
              </a:ext>
            </a:extLst>
          </p:cNvPr>
          <p:cNvSpPr>
            <a:spLocks noGrp="1"/>
          </p:cNvSpPr>
          <p:nvPr>
            <p:ph type="sldNum" sz="quarter" idx="12"/>
          </p:nvPr>
        </p:nvSpPr>
        <p:spPr/>
        <p:txBody>
          <a:bodyPr/>
          <a:lstStyle/>
          <a:p>
            <a:fld id="{345D60D9-5372-5F40-9443-0F9AE5BDC3C8}" type="slidenum">
              <a:rPr lang="en-US" smtClean="0"/>
              <a:pPr/>
              <a:t>8</a:t>
            </a:fld>
            <a:endParaRPr lang="en-US" dirty="0"/>
          </a:p>
        </p:txBody>
      </p:sp>
      <p:sp>
        <p:nvSpPr>
          <p:cNvPr id="6" name="Date Placeholder 5">
            <a:extLst>
              <a:ext uri="{FF2B5EF4-FFF2-40B4-BE49-F238E27FC236}">
                <a16:creationId xmlns:a16="http://schemas.microsoft.com/office/drawing/2014/main" id="{02976D40-EA68-2843-AE5B-EE8648D061E0}"/>
              </a:ext>
            </a:extLst>
          </p:cNvPr>
          <p:cNvSpPr>
            <a:spLocks noGrp="1"/>
          </p:cNvSpPr>
          <p:nvPr>
            <p:ph type="dt" sz="half" idx="10"/>
          </p:nvPr>
        </p:nvSpPr>
        <p:spPr>
          <a:xfrm>
            <a:off x="9448800" y="6460582"/>
            <a:ext cx="2743200" cy="363500"/>
          </a:xfrm>
        </p:spPr>
        <p:txBody>
          <a:bodyPr/>
          <a:lstStyle/>
          <a:p>
            <a:r>
              <a:rPr lang="en-US" dirty="0"/>
              <a:t>October 17</a:t>
            </a:r>
            <a:r>
              <a:rPr lang="en-US" baseline="30000" dirty="0"/>
              <a:t>th</a:t>
            </a:r>
            <a:r>
              <a:rPr lang="en-US" dirty="0"/>
              <a:t>, 2022</a:t>
            </a:r>
          </a:p>
        </p:txBody>
      </p:sp>
    </p:spTree>
    <p:extLst>
      <p:ext uri="{BB962C8B-B14F-4D97-AF65-F5344CB8AC3E}">
        <p14:creationId xmlns:p14="http://schemas.microsoft.com/office/powerpoint/2010/main" val="257364663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DD6648-4DC7-9861-A0FE-4DA92F4014D5}"/>
              </a:ext>
            </a:extLst>
          </p:cNvPr>
          <p:cNvSpPr>
            <a:spLocks noGrp="1"/>
          </p:cNvSpPr>
          <p:nvPr>
            <p:ph type="body" sz="quarter" idx="33"/>
          </p:nvPr>
        </p:nvSpPr>
        <p:spPr/>
        <p:txBody>
          <a:bodyPr/>
          <a:lstStyle/>
          <a:p>
            <a:pPr algn="ctr"/>
            <a:r>
              <a:rPr lang="en-US" sz="4000" dirty="0">
                <a:solidFill>
                  <a:schemeClr val="tx1"/>
                </a:solidFill>
              </a:rPr>
              <a:t>DEMO</a:t>
            </a:r>
            <a:endParaRPr lang="en-US" dirty="0">
              <a:solidFill>
                <a:schemeClr val="tx1"/>
              </a:solidFill>
            </a:endParaRPr>
          </a:p>
        </p:txBody>
      </p:sp>
    </p:spTree>
    <p:extLst>
      <p:ext uri="{BB962C8B-B14F-4D97-AF65-F5344CB8AC3E}">
        <p14:creationId xmlns:p14="http://schemas.microsoft.com/office/powerpoint/2010/main" val="122303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3.xml><?xml version="1.0" encoding="utf-8"?>
<a:theme xmlns:a="http://schemas.openxmlformats.org/drawingml/2006/main" name="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2a.potx" id="{2DCB3DD6-FF32-4C5B-94C6-FEEEE0758C80}" vid="{10848349-FBFC-4443-B9C7-92936F04B5AC}"/>
    </a:ext>
  </a:extLst>
</a:theme>
</file>

<file path=ppt/theme/theme4.xml><?xml version="1.0" encoding="utf-8"?>
<a:theme xmlns:a="http://schemas.openxmlformats.org/drawingml/2006/main" name="OracleRedwood">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Redwood" id="{B34BF35D-7757-AD42-B2DB-92A79B316CEA}" vid="{9CB50AE1-DEC6-884C-BF72-EDB341D69003}"/>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otalTime>62723</TotalTime>
  <Words>1010</Words>
  <Application>Microsoft Macintosh PowerPoint</Application>
  <PresentationFormat>Widescreen</PresentationFormat>
  <Paragraphs>109</Paragraphs>
  <Slides>9</Slides>
  <Notes>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9</vt:i4>
      </vt:variant>
    </vt:vector>
  </HeadingPairs>
  <TitlesOfParts>
    <vt:vector size="23" baseType="lpstr">
      <vt:lpstr>-apple-system</vt:lpstr>
      <vt:lpstr>Arial</vt:lpstr>
      <vt:lpstr>Georgia</vt:lpstr>
      <vt:lpstr>Helvetica Neue</vt:lpstr>
      <vt:lpstr>Oracle Sans</vt:lpstr>
      <vt:lpstr>Oracle Sans Light</vt:lpstr>
      <vt:lpstr>Oracle Sans Tab</vt:lpstr>
      <vt:lpstr>Oracle Sans Tab Light</vt:lpstr>
      <vt:lpstr>System Font Regular</vt:lpstr>
      <vt:lpstr>Wingdings</vt:lpstr>
      <vt:lpstr>Parent Master</vt:lpstr>
      <vt:lpstr>Dark Master</vt:lpstr>
      <vt:lpstr>Parent Master Pillars</vt:lpstr>
      <vt:lpstr>OracleRedwood</vt:lpstr>
      <vt:lpstr>Performance Analysis Mustafa Cayci Senior Principal Product Manager</vt:lpstr>
      <vt:lpstr>Dynamic Components - Performance</vt:lpstr>
      <vt:lpstr>JET Performance Guidelines</vt:lpstr>
      <vt:lpstr>Using Chrome DevTools to Analyze Performance</vt:lpstr>
      <vt:lpstr>Network Tool</vt:lpstr>
      <vt:lpstr>Performance Tool</vt:lpstr>
      <vt:lpstr>Lighthouse Tool</vt:lpstr>
      <vt:lpstr>Learn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Redwood JS.Stripe 21c Plan of Record</dc:title>
  <dc:creator>Mohammed Samji</dc:creator>
  <cp:lastModifiedBy>joe@joestechland.com</cp:lastModifiedBy>
  <cp:revision>279</cp:revision>
  <dcterms:created xsi:type="dcterms:W3CDTF">2020-12-14T00:51:41Z</dcterms:created>
  <dcterms:modified xsi:type="dcterms:W3CDTF">2023-01-19T17:35:44Z</dcterms:modified>
</cp:coreProperties>
</file>